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2"/>
  </p:notesMasterIdLst>
  <p:sldIdLst>
    <p:sldId id="256" r:id="rId5"/>
    <p:sldId id="275" r:id="rId6"/>
    <p:sldId id="2141412637" r:id="rId7"/>
    <p:sldId id="2141412648" r:id="rId8"/>
    <p:sldId id="2141412639" r:id="rId9"/>
    <p:sldId id="2141412642" r:id="rId10"/>
    <p:sldId id="261" r:id="rId11"/>
    <p:sldId id="276" r:id="rId12"/>
    <p:sldId id="2141412676" r:id="rId13"/>
    <p:sldId id="258" r:id="rId14"/>
    <p:sldId id="2141412638" r:id="rId15"/>
    <p:sldId id="260" r:id="rId16"/>
    <p:sldId id="2141412640" r:id="rId17"/>
    <p:sldId id="2141412651" r:id="rId18"/>
    <p:sldId id="2141412643" r:id="rId19"/>
    <p:sldId id="2141412641" r:id="rId20"/>
    <p:sldId id="2141412644" r:id="rId21"/>
    <p:sldId id="2141412645" r:id="rId22"/>
    <p:sldId id="2141412646" r:id="rId23"/>
    <p:sldId id="2141412647" r:id="rId24"/>
    <p:sldId id="2141412650" r:id="rId25"/>
    <p:sldId id="2141412677" r:id="rId26"/>
    <p:sldId id="2141412678" r:id="rId27"/>
    <p:sldId id="2141412652" r:id="rId28"/>
    <p:sldId id="2141412655" r:id="rId29"/>
    <p:sldId id="2141412654" r:id="rId30"/>
    <p:sldId id="2141412657" r:id="rId31"/>
    <p:sldId id="2141412660" r:id="rId32"/>
    <p:sldId id="2141412661" r:id="rId33"/>
    <p:sldId id="2141412662" r:id="rId34"/>
    <p:sldId id="2141412663" r:id="rId35"/>
    <p:sldId id="2141412664" r:id="rId36"/>
    <p:sldId id="2141412665" r:id="rId37"/>
    <p:sldId id="2141412666" r:id="rId38"/>
    <p:sldId id="2141412674" r:id="rId39"/>
    <p:sldId id="2141412673" r:id="rId40"/>
    <p:sldId id="2141412675"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342BFC8-B4AE-40D7-8D96-B5A7DB77BDDF}">
          <p14:sldIdLst>
            <p14:sldId id="256"/>
            <p14:sldId id="275"/>
            <p14:sldId id="2141412637"/>
            <p14:sldId id="2141412648"/>
            <p14:sldId id="2141412639"/>
            <p14:sldId id="2141412642"/>
            <p14:sldId id="261"/>
            <p14:sldId id="276"/>
            <p14:sldId id="2141412676"/>
            <p14:sldId id="258"/>
            <p14:sldId id="2141412638"/>
            <p14:sldId id="260"/>
          </p14:sldIdLst>
        </p14:section>
        <p14:section name="Untitled Section" id="{3FA712DD-2822-4642-A2D2-5B112AB5B956}">
          <p14:sldIdLst>
            <p14:sldId id="2141412640"/>
            <p14:sldId id="2141412651"/>
            <p14:sldId id="2141412643"/>
            <p14:sldId id="2141412641"/>
            <p14:sldId id="2141412644"/>
            <p14:sldId id="2141412645"/>
            <p14:sldId id="2141412646"/>
            <p14:sldId id="2141412647"/>
            <p14:sldId id="2141412650"/>
            <p14:sldId id="2141412677"/>
            <p14:sldId id="2141412678"/>
            <p14:sldId id="2141412652"/>
            <p14:sldId id="2141412655"/>
            <p14:sldId id="2141412654"/>
            <p14:sldId id="2141412657"/>
            <p14:sldId id="2141412660"/>
            <p14:sldId id="2141412661"/>
            <p14:sldId id="2141412662"/>
            <p14:sldId id="2141412663"/>
            <p14:sldId id="2141412664"/>
            <p14:sldId id="2141412665"/>
            <p14:sldId id="2141412666"/>
            <p14:sldId id="2141412674"/>
            <p14:sldId id="2141412673"/>
            <p14:sldId id="2141412675"/>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5D4655E-33C3-6356-599E-B32147EF225E}" name="Bourge, Angela" initials="AB" userId="S::a.bourge@cardiff.gov.uk::96d36057-5272-4618-9276-bfbdf009de53" providerId="AD"/>
  <p188:author id="{C82BE164-1B3F-5D09-7E6B-32927CD4706F}" name="Griffiths, Menai" initials="MG" userId="S::Menai.Griffiths2@cardiff.gov.uk::189a042e-03d9-4f0b-8fd5-6d88af1064e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4472C4"/>
    <a:srgbClr val="FFF7F7"/>
    <a:srgbClr val="6D90FF"/>
    <a:srgbClr val="D9E2FF"/>
    <a:srgbClr val="B7C8FF"/>
    <a:srgbClr val="3366FF"/>
    <a:srgbClr val="FFD9D9"/>
    <a:srgbClr val="FFB9B9"/>
    <a:srgbClr val="FF33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51" autoAdjust="0"/>
    <p:restoredTop sz="93391" autoAdjust="0"/>
  </p:normalViewPr>
  <p:slideViewPr>
    <p:cSldViewPr snapToGrid="0">
      <p:cViewPr varScale="1">
        <p:scale>
          <a:sx n="99" d="100"/>
          <a:sy n="99" d="100"/>
        </p:scale>
        <p:origin x="235"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notesMaster" Target="notesMasters/notesMaster1.xml"/><Relationship Id="rId47"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svg"/><Relationship Id="rId1" Type="http://schemas.openxmlformats.org/officeDocument/2006/relationships/image" Target="../media/image22.png"/><Relationship Id="rId6" Type="http://schemas.openxmlformats.org/officeDocument/2006/relationships/image" Target="../media/image27.svg"/><Relationship Id="rId5" Type="http://schemas.openxmlformats.org/officeDocument/2006/relationships/image" Target="../media/image26.png"/><Relationship Id="rId4" Type="http://schemas.openxmlformats.org/officeDocument/2006/relationships/image" Target="../media/image25.svg"/></Relationships>
</file>

<file path=ppt/diagrams/_rels/data2.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3.svg"/><Relationship Id="rId1" Type="http://schemas.openxmlformats.org/officeDocument/2006/relationships/image" Target="../media/image22.png"/><Relationship Id="rId6" Type="http://schemas.openxmlformats.org/officeDocument/2006/relationships/image" Target="../media/image25.svg"/><Relationship Id="rId5" Type="http://schemas.openxmlformats.org/officeDocument/2006/relationships/image" Target="../media/image24.png"/><Relationship Id="rId4" Type="http://schemas.openxmlformats.org/officeDocument/2006/relationships/image" Target="../media/image27.svg"/></Relationships>
</file>

<file path=ppt/diagrams/_rels/drawing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svg"/><Relationship Id="rId1" Type="http://schemas.openxmlformats.org/officeDocument/2006/relationships/image" Target="../media/image22.png"/><Relationship Id="rId6" Type="http://schemas.openxmlformats.org/officeDocument/2006/relationships/image" Target="../media/image27.svg"/><Relationship Id="rId5" Type="http://schemas.openxmlformats.org/officeDocument/2006/relationships/image" Target="../media/image26.png"/><Relationship Id="rId4" Type="http://schemas.openxmlformats.org/officeDocument/2006/relationships/image" Target="../media/image25.svg"/></Relationships>
</file>

<file path=ppt/diagrams/_rels/drawing2.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3.svg"/><Relationship Id="rId1" Type="http://schemas.openxmlformats.org/officeDocument/2006/relationships/image" Target="../media/image22.png"/><Relationship Id="rId6" Type="http://schemas.openxmlformats.org/officeDocument/2006/relationships/image" Target="../media/image25.svg"/><Relationship Id="rId5" Type="http://schemas.openxmlformats.org/officeDocument/2006/relationships/image" Target="../media/image24.png"/><Relationship Id="rId4" Type="http://schemas.openxmlformats.org/officeDocument/2006/relationships/image" Target="../media/image27.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6D6085-18E2-4BA4-A867-85163E5E3C38}"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1B06397E-EE0A-4C48-8D6B-56CAB17BDBBA}">
      <dgm:prSet/>
      <dgm:spPr/>
      <dgm:t>
        <a:bodyPr/>
        <a:lstStyle/>
        <a:p>
          <a:pPr>
            <a:lnSpc>
              <a:spcPct val="100000"/>
            </a:lnSpc>
          </a:pPr>
          <a:r>
            <a:rPr lang="en-GB" dirty="0"/>
            <a:t>A comprehensive action plan has been developed informed by the key themes listed on the previous slide. </a:t>
          </a:r>
          <a:r>
            <a:rPr lang="en-GB">
              <a:solidFill>
                <a:schemeClr val="tx1"/>
              </a:solidFill>
            </a:rPr>
            <a:t>The following slides in this section provide a recap on the key findings of the report and a summary of the current position and of progress to date.</a:t>
          </a:r>
          <a:endParaRPr lang="en-US" dirty="0"/>
        </a:p>
      </dgm:t>
    </dgm:pt>
    <dgm:pt modelId="{C4DC462D-51E3-48B7-B867-E8BF6964E6C9}" type="parTrans" cxnId="{8FC4FB1F-463A-479E-99D9-D1049175D3EE}">
      <dgm:prSet/>
      <dgm:spPr/>
      <dgm:t>
        <a:bodyPr/>
        <a:lstStyle/>
        <a:p>
          <a:endParaRPr lang="en-US"/>
        </a:p>
      </dgm:t>
    </dgm:pt>
    <dgm:pt modelId="{EA3A118F-4984-4024-81CA-DECB46EE42D1}" type="sibTrans" cxnId="{8FC4FB1F-463A-479E-99D9-D1049175D3EE}">
      <dgm:prSet/>
      <dgm:spPr/>
      <dgm:t>
        <a:bodyPr/>
        <a:lstStyle/>
        <a:p>
          <a:endParaRPr lang="en-US"/>
        </a:p>
      </dgm:t>
    </dgm:pt>
    <dgm:pt modelId="{EF9C7AD2-0E5C-4FED-87B4-BAB5CEE77132}">
      <dgm:prSet/>
      <dgm:spPr/>
      <dgm:t>
        <a:bodyPr/>
        <a:lstStyle/>
        <a:p>
          <a:pPr>
            <a:lnSpc>
              <a:spcPct val="100000"/>
            </a:lnSpc>
          </a:pPr>
          <a:r>
            <a:rPr lang="en-GB" dirty="0"/>
            <a:t>However, the following slides in this section provide a recap on the key findings of the report and the current position in respect of the key areas of development. A summary of progress to date is set out against each of the Adult Services commissioning priorities which have been developed in response to the themes highlighted in the Market Stability Report. </a:t>
          </a:r>
          <a:endParaRPr lang="en-US" dirty="0"/>
        </a:p>
      </dgm:t>
    </dgm:pt>
    <dgm:pt modelId="{E10C2259-593F-4023-A290-EBAAD69AC8F6}" type="parTrans" cxnId="{6349345B-D1BA-4962-862D-45057FB798F4}">
      <dgm:prSet/>
      <dgm:spPr/>
      <dgm:t>
        <a:bodyPr/>
        <a:lstStyle/>
        <a:p>
          <a:endParaRPr lang="en-US"/>
        </a:p>
      </dgm:t>
    </dgm:pt>
    <dgm:pt modelId="{4668BE27-8E80-4481-9C4C-EF0E0A920FCC}" type="sibTrans" cxnId="{6349345B-D1BA-4962-862D-45057FB798F4}">
      <dgm:prSet/>
      <dgm:spPr/>
      <dgm:t>
        <a:bodyPr/>
        <a:lstStyle/>
        <a:p>
          <a:endParaRPr lang="en-US"/>
        </a:p>
      </dgm:t>
    </dgm:pt>
    <dgm:pt modelId="{1267B893-98A4-4B0E-BEB7-1A4DB965D487}">
      <dgm:prSet/>
      <dgm:spPr/>
      <dgm:t>
        <a:bodyPr/>
        <a:lstStyle/>
        <a:p>
          <a:pPr>
            <a:lnSpc>
              <a:spcPct val="100000"/>
            </a:lnSpc>
          </a:pPr>
          <a:r>
            <a:rPr lang="en-GB" dirty="0"/>
            <a:t>A review of the findings set out in the report that informed the development of the strategic commissioning priorities has also been reviewed and the current position for each of these is set out to show where change has occurred since the report was published..</a:t>
          </a:r>
          <a:endParaRPr lang="en-US" dirty="0"/>
        </a:p>
      </dgm:t>
    </dgm:pt>
    <dgm:pt modelId="{C8110051-3713-4C8B-B1A7-DA023486578B}" type="parTrans" cxnId="{2FAA4EEA-C4F9-4B35-BF4C-05A1C788F9A4}">
      <dgm:prSet/>
      <dgm:spPr/>
      <dgm:t>
        <a:bodyPr/>
        <a:lstStyle/>
        <a:p>
          <a:endParaRPr lang="en-US"/>
        </a:p>
      </dgm:t>
    </dgm:pt>
    <dgm:pt modelId="{55BE8D17-1322-4EF1-BF44-1AD66C849D03}" type="sibTrans" cxnId="{2FAA4EEA-C4F9-4B35-BF4C-05A1C788F9A4}">
      <dgm:prSet/>
      <dgm:spPr/>
      <dgm:t>
        <a:bodyPr/>
        <a:lstStyle/>
        <a:p>
          <a:endParaRPr lang="en-US"/>
        </a:p>
      </dgm:t>
    </dgm:pt>
    <dgm:pt modelId="{37F26220-8BF4-43F1-82CF-483FBBDC5383}" type="pres">
      <dgm:prSet presAssocID="{B96D6085-18E2-4BA4-A867-85163E5E3C38}" presName="root" presStyleCnt="0">
        <dgm:presLayoutVars>
          <dgm:dir/>
          <dgm:resizeHandles val="exact"/>
        </dgm:presLayoutVars>
      </dgm:prSet>
      <dgm:spPr/>
    </dgm:pt>
    <dgm:pt modelId="{14756BFF-1EBA-4477-983F-8E70F862ADDE}" type="pres">
      <dgm:prSet presAssocID="{1B06397E-EE0A-4C48-8D6B-56CAB17BDBBA}" presName="compNode" presStyleCnt="0"/>
      <dgm:spPr/>
    </dgm:pt>
    <dgm:pt modelId="{9DFDFCCE-EFFE-4A91-AD93-B39C22351F1A}" type="pres">
      <dgm:prSet presAssocID="{1B06397E-EE0A-4C48-8D6B-56CAB17BDBBA}" presName="bgRect" presStyleLbl="bgShp" presStyleIdx="0" presStyleCnt="3"/>
      <dgm:spPr/>
    </dgm:pt>
    <dgm:pt modelId="{6A20AA9D-1C85-4B57-AF9F-D183DDA9E73A}" type="pres">
      <dgm:prSet presAssocID="{1B06397E-EE0A-4C48-8D6B-56CAB17BDBB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heckmark"/>
        </a:ext>
      </dgm:extLst>
    </dgm:pt>
    <dgm:pt modelId="{3246ACF9-60B9-4A71-918D-4CDC0959A7EE}" type="pres">
      <dgm:prSet presAssocID="{1B06397E-EE0A-4C48-8D6B-56CAB17BDBBA}" presName="spaceRect" presStyleCnt="0"/>
      <dgm:spPr/>
    </dgm:pt>
    <dgm:pt modelId="{AE383B88-EB71-4D70-B399-556676F637D9}" type="pres">
      <dgm:prSet presAssocID="{1B06397E-EE0A-4C48-8D6B-56CAB17BDBBA}" presName="parTx" presStyleLbl="revTx" presStyleIdx="0" presStyleCnt="3">
        <dgm:presLayoutVars>
          <dgm:chMax val="0"/>
          <dgm:chPref val="0"/>
        </dgm:presLayoutVars>
      </dgm:prSet>
      <dgm:spPr/>
    </dgm:pt>
    <dgm:pt modelId="{4DAF82DD-6E0C-489C-B960-085B70B5C89C}" type="pres">
      <dgm:prSet presAssocID="{EA3A118F-4984-4024-81CA-DECB46EE42D1}" presName="sibTrans" presStyleCnt="0"/>
      <dgm:spPr/>
    </dgm:pt>
    <dgm:pt modelId="{D865C919-A453-4494-86B5-1AF273A6E781}" type="pres">
      <dgm:prSet presAssocID="{EF9C7AD2-0E5C-4FED-87B4-BAB5CEE77132}" presName="compNode" presStyleCnt="0"/>
      <dgm:spPr/>
    </dgm:pt>
    <dgm:pt modelId="{3628F7CD-BF6B-4566-8D1F-66B504E34C8F}" type="pres">
      <dgm:prSet presAssocID="{EF9C7AD2-0E5C-4FED-87B4-BAB5CEE77132}" presName="bgRect" presStyleLbl="bgShp" presStyleIdx="1" presStyleCnt="3"/>
      <dgm:spPr/>
    </dgm:pt>
    <dgm:pt modelId="{42FFD5E5-9C92-4EBA-9BB3-2A0DBCB96C19}" type="pres">
      <dgm:prSet presAssocID="{EF9C7AD2-0E5C-4FED-87B4-BAB5CEE77132}"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Presentation with Checklist"/>
        </a:ext>
      </dgm:extLst>
    </dgm:pt>
    <dgm:pt modelId="{F1D8EB20-B01E-4EB5-B9E2-AC030CF374DB}" type="pres">
      <dgm:prSet presAssocID="{EF9C7AD2-0E5C-4FED-87B4-BAB5CEE77132}" presName="spaceRect" presStyleCnt="0"/>
      <dgm:spPr/>
    </dgm:pt>
    <dgm:pt modelId="{60459BD0-75C2-4AAE-BD54-A2AB192C229C}" type="pres">
      <dgm:prSet presAssocID="{EF9C7AD2-0E5C-4FED-87B4-BAB5CEE77132}" presName="parTx" presStyleLbl="revTx" presStyleIdx="1" presStyleCnt="3">
        <dgm:presLayoutVars>
          <dgm:chMax val="0"/>
          <dgm:chPref val="0"/>
        </dgm:presLayoutVars>
      </dgm:prSet>
      <dgm:spPr/>
    </dgm:pt>
    <dgm:pt modelId="{968C0A7C-5392-4745-8F8D-887DF64F5FEA}" type="pres">
      <dgm:prSet presAssocID="{4668BE27-8E80-4481-9C4C-EF0E0A920FCC}" presName="sibTrans" presStyleCnt="0"/>
      <dgm:spPr/>
    </dgm:pt>
    <dgm:pt modelId="{77E7BD33-55C8-4865-AC6E-5DD04C581BC0}" type="pres">
      <dgm:prSet presAssocID="{1267B893-98A4-4B0E-BEB7-1A4DB965D487}" presName="compNode" presStyleCnt="0"/>
      <dgm:spPr/>
    </dgm:pt>
    <dgm:pt modelId="{7CE5200A-8227-4F97-978F-FBB9F44F80B1}" type="pres">
      <dgm:prSet presAssocID="{1267B893-98A4-4B0E-BEB7-1A4DB965D487}" presName="bgRect" presStyleLbl="bgShp" presStyleIdx="2" presStyleCnt="3"/>
      <dgm:spPr/>
    </dgm:pt>
    <dgm:pt modelId="{14FCFFB9-C5F8-4348-9F21-53191A08F64C}" type="pres">
      <dgm:prSet presAssocID="{1267B893-98A4-4B0E-BEB7-1A4DB965D487}"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Business Growth"/>
        </a:ext>
      </dgm:extLst>
    </dgm:pt>
    <dgm:pt modelId="{BCFBE004-6DB6-4164-88D8-977A6D9AA85E}" type="pres">
      <dgm:prSet presAssocID="{1267B893-98A4-4B0E-BEB7-1A4DB965D487}" presName="spaceRect" presStyleCnt="0"/>
      <dgm:spPr/>
    </dgm:pt>
    <dgm:pt modelId="{9EA55911-67A7-443D-AB55-A10B23B0E36F}" type="pres">
      <dgm:prSet presAssocID="{1267B893-98A4-4B0E-BEB7-1A4DB965D487}" presName="parTx" presStyleLbl="revTx" presStyleIdx="2" presStyleCnt="3">
        <dgm:presLayoutVars>
          <dgm:chMax val="0"/>
          <dgm:chPref val="0"/>
        </dgm:presLayoutVars>
      </dgm:prSet>
      <dgm:spPr/>
    </dgm:pt>
  </dgm:ptLst>
  <dgm:cxnLst>
    <dgm:cxn modelId="{8FC4FB1F-463A-479E-99D9-D1049175D3EE}" srcId="{B96D6085-18E2-4BA4-A867-85163E5E3C38}" destId="{1B06397E-EE0A-4C48-8D6B-56CAB17BDBBA}" srcOrd="0" destOrd="0" parTransId="{C4DC462D-51E3-48B7-B867-E8BF6964E6C9}" sibTransId="{EA3A118F-4984-4024-81CA-DECB46EE42D1}"/>
    <dgm:cxn modelId="{6349345B-D1BA-4962-862D-45057FB798F4}" srcId="{B96D6085-18E2-4BA4-A867-85163E5E3C38}" destId="{EF9C7AD2-0E5C-4FED-87B4-BAB5CEE77132}" srcOrd="1" destOrd="0" parTransId="{E10C2259-593F-4023-A290-EBAAD69AC8F6}" sibTransId="{4668BE27-8E80-4481-9C4C-EF0E0A920FCC}"/>
    <dgm:cxn modelId="{96538271-3A52-4BFB-8AC0-48846E3250C4}" type="presOf" srcId="{B96D6085-18E2-4BA4-A867-85163E5E3C38}" destId="{37F26220-8BF4-43F1-82CF-483FBBDC5383}" srcOrd="0" destOrd="0" presId="urn:microsoft.com/office/officeart/2018/2/layout/IconVerticalSolidList"/>
    <dgm:cxn modelId="{86733ECD-875E-4C3A-B200-0E3981CE910A}" type="presOf" srcId="{EF9C7AD2-0E5C-4FED-87B4-BAB5CEE77132}" destId="{60459BD0-75C2-4AAE-BD54-A2AB192C229C}" srcOrd="0" destOrd="0" presId="urn:microsoft.com/office/officeart/2018/2/layout/IconVerticalSolidList"/>
    <dgm:cxn modelId="{1C1D28D5-BBE9-43FB-B1E7-D0C4DFC4076F}" type="presOf" srcId="{1B06397E-EE0A-4C48-8D6B-56CAB17BDBBA}" destId="{AE383B88-EB71-4D70-B399-556676F637D9}" srcOrd="0" destOrd="0" presId="urn:microsoft.com/office/officeart/2018/2/layout/IconVerticalSolidList"/>
    <dgm:cxn modelId="{0E81BAE9-C422-4122-9BDD-0A4B05D5FB7E}" type="presOf" srcId="{1267B893-98A4-4B0E-BEB7-1A4DB965D487}" destId="{9EA55911-67A7-443D-AB55-A10B23B0E36F}" srcOrd="0" destOrd="0" presId="urn:microsoft.com/office/officeart/2018/2/layout/IconVerticalSolidList"/>
    <dgm:cxn modelId="{2FAA4EEA-C4F9-4B35-BF4C-05A1C788F9A4}" srcId="{B96D6085-18E2-4BA4-A867-85163E5E3C38}" destId="{1267B893-98A4-4B0E-BEB7-1A4DB965D487}" srcOrd="2" destOrd="0" parTransId="{C8110051-3713-4C8B-B1A7-DA023486578B}" sibTransId="{55BE8D17-1322-4EF1-BF44-1AD66C849D03}"/>
    <dgm:cxn modelId="{37854D0C-0CC9-4E0B-AA54-7E820D446BBA}" type="presParOf" srcId="{37F26220-8BF4-43F1-82CF-483FBBDC5383}" destId="{14756BFF-1EBA-4477-983F-8E70F862ADDE}" srcOrd="0" destOrd="0" presId="urn:microsoft.com/office/officeart/2018/2/layout/IconVerticalSolidList"/>
    <dgm:cxn modelId="{79ED1C08-9106-4940-9DA8-D9AB11C531A3}" type="presParOf" srcId="{14756BFF-1EBA-4477-983F-8E70F862ADDE}" destId="{9DFDFCCE-EFFE-4A91-AD93-B39C22351F1A}" srcOrd="0" destOrd="0" presId="urn:microsoft.com/office/officeart/2018/2/layout/IconVerticalSolidList"/>
    <dgm:cxn modelId="{BB449D6B-8D95-4C26-B95A-47E33C81BABF}" type="presParOf" srcId="{14756BFF-1EBA-4477-983F-8E70F862ADDE}" destId="{6A20AA9D-1C85-4B57-AF9F-D183DDA9E73A}" srcOrd="1" destOrd="0" presId="urn:microsoft.com/office/officeart/2018/2/layout/IconVerticalSolidList"/>
    <dgm:cxn modelId="{7B52BDE8-2667-402C-B4D4-6E6B27FD1A63}" type="presParOf" srcId="{14756BFF-1EBA-4477-983F-8E70F862ADDE}" destId="{3246ACF9-60B9-4A71-918D-4CDC0959A7EE}" srcOrd="2" destOrd="0" presId="urn:microsoft.com/office/officeart/2018/2/layout/IconVerticalSolidList"/>
    <dgm:cxn modelId="{1C16249E-75DD-4208-9BBD-EDD2A20BF139}" type="presParOf" srcId="{14756BFF-1EBA-4477-983F-8E70F862ADDE}" destId="{AE383B88-EB71-4D70-B399-556676F637D9}" srcOrd="3" destOrd="0" presId="urn:microsoft.com/office/officeart/2018/2/layout/IconVerticalSolidList"/>
    <dgm:cxn modelId="{4A816557-66AD-4AB9-AFE6-9B9ED2974B32}" type="presParOf" srcId="{37F26220-8BF4-43F1-82CF-483FBBDC5383}" destId="{4DAF82DD-6E0C-489C-B960-085B70B5C89C}" srcOrd="1" destOrd="0" presId="urn:microsoft.com/office/officeart/2018/2/layout/IconVerticalSolidList"/>
    <dgm:cxn modelId="{603158E5-6F8A-4B11-8371-57F56A38FAA4}" type="presParOf" srcId="{37F26220-8BF4-43F1-82CF-483FBBDC5383}" destId="{D865C919-A453-4494-86B5-1AF273A6E781}" srcOrd="2" destOrd="0" presId="urn:microsoft.com/office/officeart/2018/2/layout/IconVerticalSolidList"/>
    <dgm:cxn modelId="{AD2C0843-A60F-44E4-A089-4AB074443B92}" type="presParOf" srcId="{D865C919-A453-4494-86B5-1AF273A6E781}" destId="{3628F7CD-BF6B-4566-8D1F-66B504E34C8F}" srcOrd="0" destOrd="0" presId="urn:microsoft.com/office/officeart/2018/2/layout/IconVerticalSolidList"/>
    <dgm:cxn modelId="{A52F8C10-4B4C-430D-A7F1-DDF9AA238282}" type="presParOf" srcId="{D865C919-A453-4494-86B5-1AF273A6E781}" destId="{42FFD5E5-9C92-4EBA-9BB3-2A0DBCB96C19}" srcOrd="1" destOrd="0" presId="urn:microsoft.com/office/officeart/2018/2/layout/IconVerticalSolidList"/>
    <dgm:cxn modelId="{AAF5DB11-E6CE-41EA-AB83-8FFFDD5B7420}" type="presParOf" srcId="{D865C919-A453-4494-86B5-1AF273A6E781}" destId="{F1D8EB20-B01E-4EB5-B9E2-AC030CF374DB}" srcOrd="2" destOrd="0" presId="urn:microsoft.com/office/officeart/2018/2/layout/IconVerticalSolidList"/>
    <dgm:cxn modelId="{8E264275-F334-4121-8CD7-0FF3B9112206}" type="presParOf" srcId="{D865C919-A453-4494-86B5-1AF273A6E781}" destId="{60459BD0-75C2-4AAE-BD54-A2AB192C229C}" srcOrd="3" destOrd="0" presId="urn:microsoft.com/office/officeart/2018/2/layout/IconVerticalSolidList"/>
    <dgm:cxn modelId="{4E911EB3-684A-47B6-8291-C8ACFCB53DFC}" type="presParOf" srcId="{37F26220-8BF4-43F1-82CF-483FBBDC5383}" destId="{968C0A7C-5392-4745-8F8D-887DF64F5FEA}" srcOrd="3" destOrd="0" presId="urn:microsoft.com/office/officeart/2018/2/layout/IconVerticalSolidList"/>
    <dgm:cxn modelId="{461111E4-1DF1-48F5-8992-4C209A767FD0}" type="presParOf" srcId="{37F26220-8BF4-43F1-82CF-483FBBDC5383}" destId="{77E7BD33-55C8-4865-AC6E-5DD04C581BC0}" srcOrd="4" destOrd="0" presId="urn:microsoft.com/office/officeart/2018/2/layout/IconVerticalSolidList"/>
    <dgm:cxn modelId="{662F0CF2-4208-47F9-A2C5-8BB1A635C8EA}" type="presParOf" srcId="{77E7BD33-55C8-4865-AC6E-5DD04C581BC0}" destId="{7CE5200A-8227-4F97-978F-FBB9F44F80B1}" srcOrd="0" destOrd="0" presId="urn:microsoft.com/office/officeart/2018/2/layout/IconVerticalSolidList"/>
    <dgm:cxn modelId="{26722FB6-CFF3-46C2-AFCC-64E12C136C79}" type="presParOf" srcId="{77E7BD33-55C8-4865-AC6E-5DD04C581BC0}" destId="{14FCFFB9-C5F8-4348-9F21-53191A08F64C}" srcOrd="1" destOrd="0" presId="urn:microsoft.com/office/officeart/2018/2/layout/IconVerticalSolidList"/>
    <dgm:cxn modelId="{5EF3C0A3-4FB8-4CE4-8B9B-D3E6721DA5FA}" type="presParOf" srcId="{77E7BD33-55C8-4865-AC6E-5DD04C581BC0}" destId="{BCFBE004-6DB6-4164-88D8-977A6D9AA85E}" srcOrd="2" destOrd="0" presId="urn:microsoft.com/office/officeart/2018/2/layout/IconVerticalSolidList"/>
    <dgm:cxn modelId="{5439EE7C-71CC-4954-A958-A1A09E518616}" type="presParOf" srcId="{77E7BD33-55C8-4865-AC6E-5DD04C581BC0}" destId="{9EA55911-67A7-443D-AB55-A10B23B0E36F}"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96D6085-18E2-4BA4-A867-85163E5E3C38}"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1B06397E-EE0A-4C48-8D6B-56CAB17BDBBA}">
      <dgm:prSet/>
      <dgm:spPr/>
      <dgm:t>
        <a:bodyPr/>
        <a:lstStyle/>
        <a:p>
          <a:pPr>
            <a:lnSpc>
              <a:spcPct val="100000"/>
            </a:lnSpc>
          </a:pPr>
          <a:r>
            <a:rPr lang="en-GB" dirty="0">
              <a:solidFill>
                <a:schemeClr val="tx1"/>
              </a:solidFill>
            </a:rPr>
            <a:t>The following slides in this section provide a recap on the key findings of the report and a summary of the current position and of progress to date.</a:t>
          </a:r>
          <a:endParaRPr lang="en-US" dirty="0">
            <a:solidFill>
              <a:srgbClr val="FF0000"/>
            </a:solidFill>
          </a:endParaRPr>
        </a:p>
      </dgm:t>
    </dgm:pt>
    <dgm:pt modelId="{C4DC462D-51E3-48B7-B867-E8BF6964E6C9}" type="parTrans" cxnId="{8FC4FB1F-463A-479E-99D9-D1049175D3EE}">
      <dgm:prSet/>
      <dgm:spPr/>
      <dgm:t>
        <a:bodyPr/>
        <a:lstStyle/>
        <a:p>
          <a:endParaRPr lang="en-US"/>
        </a:p>
      </dgm:t>
    </dgm:pt>
    <dgm:pt modelId="{EA3A118F-4984-4024-81CA-DECB46EE42D1}" type="sibTrans" cxnId="{8FC4FB1F-463A-479E-99D9-D1049175D3EE}">
      <dgm:prSet/>
      <dgm:spPr/>
      <dgm:t>
        <a:bodyPr/>
        <a:lstStyle/>
        <a:p>
          <a:endParaRPr lang="en-US"/>
        </a:p>
      </dgm:t>
    </dgm:pt>
    <dgm:pt modelId="{EF9C7AD2-0E5C-4FED-87B4-BAB5CEE77132}">
      <dgm:prSet/>
      <dgm:spPr/>
      <dgm:t>
        <a:bodyPr/>
        <a:lstStyle/>
        <a:p>
          <a:pPr>
            <a:lnSpc>
              <a:spcPct val="100000"/>
            </a:lnSpc>
          </a:pPr>
          <a:r>
            <a:rPr lang="en-GB" dirty="0">
              <a:solidFill>
                <a:schemeClr val="tx1"/>
              </a:solidFill>
            </a:rPr>
            <a:t>For each of the commitments set out in the original Market Stability Report a progress update is provided.</a:t>
          </a:r>
          <a:endParaRPr lang="en-US" dirty="0">
            <a:solidFill>
              <a:schemeClr val="tx1"/>
            </a:solidFill>
          </a:endParaRPr>
        </a:p>
      </dgm:t>
    </dgm:pt>
    <dgm:pt modelId="{E10C2259-593F-4023-A290-EBAAD69AC8F6}" type="parTrans" cxnId="{6349345B-D1BA-4962-862D-45057FB798F4}">
      <dgm:prSet/>
      <dgm:spPr/>
      <dgm:t>
        <a:bodyPr/>
        <a:lstStyle/>
        <a:p>
          <a:endParaRPr lang="en-US"/>
        </a:p>
      </dgm:t>
    </dgm:pt>
    <dgm:pt modelId="{4668BE27-8E80-4481-9C4C-EF0E0A920FCC}" type="sibTrans" cxnId="{6349345B-D1BA-4962-862D-45057FB798F4}">
      <dgm:prSet/>
      <dgm:spPr/>
      <dgm:t>
        <a:bodyPr/>
        <a:lstStyle/>
        <a:p>
          <a:endParaRPr lang="en-US"/>
        </a:p>
      </dgm:t>
    </dgm:pt>
    <dgm:pt modelId="{1267B893-98A4-4B0E-BEB7-1A4DB965D487}">
      <dgm:prSet/>
      <dgm:spPr/>
      <dgm:t>
        <a:bodyPr/>
        <a:lstStyle/>
        <a:p>
          <a:pPr>
            <a:lnSpc>
              <a:spcPct val="100000"/>
            </a:lnSpc>
          </a:pPr>
          <a:r>
            <a:rPr lang="en-GB" dirty="0">
              <a:solidFill>
                <a:schemeClr val="tx1"/>
              </a:solidFill>
            </a:rPr>
            <a:t>Copies of related action plans are submitted along with these slides.</a:t>
          </a:r>
          <a:endParaRPr lang="en-US" dirty="0">
            <a:solidFill>
              <a:schemeClr val="tx1"/>
            </a:solidFill>
          </a:endParaRPr>
        </a:p>
      </dgm:t>
    </dgm:pt>
    <dgm:pt modelId="{C8110051-3713-4C8B-B1A7-DA023486578B}" type="parTrans" cxnId="{2FAA4EEA-C4F9-4B35-BF4C-05A1C788F9A4}">
      <dgm:prSet/>
      <dgm:spPr/>
      <dgm:t>
        <a:bodyPr/>
        <a:lstStyle/>
        <a:p>
          <a:endParaRPr lang="en-US"/>
        </a:p>
      </dgm:t>
    </dgm:pt>
    <dgm:pt modelId="{55BE8D17-1322-4EF1-BF44-1AD66C849D03}" type="sibTrans" cxnId="{2FAA4EEA-C4F9-4B35-BF4C-05A1C788F9A4}">
      <dgm:prSet/>
      <dgm:spPr/>
      <dgm:t>
        <a:bodyPr/>
        <a:lstStyle/>
        <a:p>
          <a:endParaRPr lang="en-US"/>
        </a:p>
      </dgm:t>
    </dgm:pt>
    <dgm:pt modelId="{37F26220-8BF4-43F1-82CF-483FBBDC5383}" type="pres">
      <dgm:prSet presAssocID="{B96D6085-18E2-4BA4-A867-85163E5E3C38}" presName="root" presStyleCnt="0">
        <dgm:presLayoutVars>
          <dgm:dir/>
          <dgm:resizeHandles val="exact"/>
        </dgm:presLayoutVars>
      </dgm:prSet>
      <dgm:spPr/>
    </dgm:pt>
    <dgm:pt modelId="{14756BFF-1EBA-4477-983F-8E70F862ADDE}" type="pres">
      <dgm:prSet presAssocID="{1B06397E-EE0A-4C48-8D6B-56CAB17BDBBA}" presName="compNode" presStyleCnt="0"/>
      <dgm:spPr/>
    </dgm:pt>
    <dgm:pt modelId="{9DFDFCCE-EFFE-4A91-AD93-B39C22351F1A}" type="pres">
      <dgm:prSet presAssocID="{1B06397E-EE0A-4C48-8D6B-56CAB17BDBBA}" presName="bgRect" presStyleLbl="bgShp" presStyleIdx="0" presStyleCnt="3"/>
      <dgm:spPr/>
    </dgm:pt>
    <dgm:pt modelId="{6A20AA9D-1C85-4B57-AF9F-D183DDA9E73A}" type="pres">
      <dgm:prSet presAssocID="{1B06397E-EE0A-4C48-8D6B-56CAB17BDBB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heckmark"/>
        </a:ext>
      </dgm:extLst>
    </dgm:pt>
    <dgm:pt modelId="{3246ACF9-60B9-4A71-918D-4CDC0959A7EE}" type="pres">
      <dgm:prSet presAssocID="{1B06397E-EE0A-4C48-8D6B-56CAB17BDBBA}" presName="spaceRect" presStyleCnt="0"/>
      <dgm:spPr/>
    </dgm:pt>
    <dgm:pt modelId="{AE383B88-EB71-4D70-B399-556676F637D9}" type="pres">
      <dgm:prSet presAssocID="{1B06397E-EE0A-4C48-8D6B-56CAB17BDBBA}" presName="parTx" presStyleLbl="revTx" presStyleIdx="0" presStyleCnt="3">
        <dgm:presLayoutVars>
          <dgm:chMax val="0"/>
          <dgm:chPref val="0"/>
        </dgm:presLayoutVars>
      </dgm:prSet>
      <dgm:spPr/>
    </dgm:pt>
    <dgm:pt modelId="{4DAF82DD-6E0C-489C-B960-085B70B5C89C}" type="pres">
      <dgm:prSet presAssocID="{EA3A118F-4984-4024-81CA-DECB46EE42D1}" presName="sibTrans" presStyleCnt="0"/>
      <dgm:spPr/>
    </dgm:pt>
    <dgm:pt modelId="{D865C919-A453-4494-86B5-1AF273A6E781}" type="pres">
      <dgm:prSet presAssocID="{EF9C7AD2-0E5C-4FED-87B4-BAB5CEE77132}" presName="compNode" presStyleCnt="0"/>
      <dgm:spPr/>
    </dgm:pt>
    <dgm:pt modelId="{3628F7CD-BF6B-4566-8D1F-66B504E34C8F}" type="pres">
      <dgm:prSet presAssocID="{EF9C7AD2-0E5C-4FED-87B4-BAB5CEE77132}" presName="bgRect" presStyleLbl="bgShp" presStyleIdx="1" presStyleCnt="3" custLinFactNeighborX="1101" custLinFactNeighborY="-869"/>
      <dgm:spPr/>
    </dgm:pt>
    <dgm:pt modelId="{42FFD5E5-9C92-4EBA-9BB3-2A0DBCB96C19}" type="pres">
      <dgm:prSet presAssocID="{EF9C7AD2-0E5C-4FED-87B4-BAB5CEE77132}" presName="iconRect" presStyleLbl="node1" presStyleIdx="1" presStyleCnt="3"/>
      <dgm:spPr>
        <a:blipFill rotWithShape="1">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Presentation with Checklist"/>
        </a:ext>
      </dgm:extLst>
    </dgm:pt>
    <dgm:pt modelId="{F1D8EB20-B01E-4EB5-B9E2-AC030CF374DB}" type="pres">
      <dgm:prSet presAssocID="{EF9C7AD2-0E5C-4FED-87B4-BAB5CEE77132}" presName="spaceRect" presStyleCnt="0"/>
      <dgm:spPr/>
    </dgm:pt>
    <dgm:pt modelId="{60459BD0-75C2-4AAE-BD54-A2AB192C229C}" type="pres">
      <dgm:prSet presAssocID="{EF9C7AD2-0E5C-4FED-87B4-BAB5CEE77132}" presName="parTx" presStyleLbl="revTx" presStyleIdx="1" presStyleCnt="3">
        <dgm:presLayoutVars>
          <dgm:chMax val="0"/>
          <dgm:chPref val="0"/>
        </dgm:presLayoutVars>
      </dgm:prSet>
      <dgm:spPr/>
    </dgm:pt>
    <dgm:pt modelId="{968C0A7C-5392-4745-8F8D-887DF64F5FEA}" type="pres">
      <dgm:prSet presAssocID="{4668BE27-8E80-4481-9C4C-EF0E0A920FCC}" presName="sibTrans" presStyleCnt="0"/>
      <dgm:spPr/>
    </dgm:pt>
    <dgm:pt modelId="{77E7BD33-55C8-4865-AC6E-5DD04C581BC0}" type="pres">
      <dgm:prSet presAssocID="{1267B893-98A4-4B0E-BEB7-1A4DB965D487}" presName="compNode" presStyleCnt="0"/>
      <dgm:spPr/>
    </dgm:pt>
    <dgm:pt modelId="{7CE5200A-8227-4F97-978F-FBB9F44F80B1}" type="pres">
      <dgm:prSet presAssocID="{1267B893-98A4-4B0E-BEB7-1A4DB965D487}" presName="bgRect" presStyleLbl="bgShp" presStyleIdx="2" presStyleCnt="3" custLinFactNeighborX="1866" custLinFactNeighborY="2606"/>
      <dgm:spPr/>
    </dgm:pt>
    <dgm:pt modelId="{14FCFFB9-C5F8-4348-9F21-53191A08F64C}" type="pres">
      <dgm:prSet presAssocID="{1267B893-98A4-4B0E-BEB7-1A4DB965D487}" presName="iconRect" presStyleLbl="node1" presStyleIdx="2" presStyleCnt="3"/>
      <dgm:spPr>
        <a:blipFill rotWithShape="1">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pt>
    <dgm:pt modelId="{BCFBE004-6DB6-4164-88D8-977A6D9AA85E}" type="pres">
      <dgm:prSet presAssocID="{1267B893-98A4-4B0E-BEB7-1A4DB965D487}" presName="spaceRect" presStyleCnt="0"/>
      <dgm:spPr/>
    </dgm:pt>
    <dgm:pt modelId="{9EA55911-67A7-443D-AB55-A10B23B0E36F}" type="pres">
      <dgm:prSet presAssocID="{1267B893-98A4-4B0E-BEB7-1A4DB965D487}" presName="parTx" presStyleLbl="revTx" presStyleIdx="2" presStyleCnt="3">
        <dgm:presLayoutVars>
          <dgm:chMax val="0"/>
          <dgm:chPref val="0"/>
        </dgm:presLayoutVars>
      </dgm:prSet>
      <dgm:spPr/>
    </dgm:pt>
  </dgm:ptLst>
  <dgm:cxnLst>
    <dgm:cxn modelId="{8FC4FB1F-463A-479E-99D9-D1049175D3EE}" srcId="{B96D6085-18E2-4BA4-A867-85163E5E3C38}" destId="{1B06397E-EE0A-4C48-8D6B-56CAB17BDBBA}" srcOrd="0" destOrd="0" parTransId="{C4DC462D-51E3-48B7-B867-E8BF6964E6C9}" sibTransId="{EA3A118F-4984-4024-81CA-DECB46EE42D1}"/>
    <dgm:cxn modelId="{6349345B-D1BA-4962-862D-45057FB798F4}" srcId="{B96D6085-18E2-4BA4-A867-85163E5E3C38}" destId="{EF9C7AD2-0E5C-4FED-87B4-BAB5CEE77132}" srcOrd="1" destOrd="0" parTransId="{E10C2259-593F-4023-A290-EBAAD69AC8F6}" sibTransId="{4668BE27-8E80-4481-9C4C-EF0E0A920FCC}"/>
    <dgm:cxn modelId="{96538271-3A52-4BFB-8AC0-48846E3250C4}" type="presOf" srcId="{B96D6085-18E2-4BA4-A867-85163E5E3C38}" destId="{37F26220-8BF4-43F1-82CF-483FBBDC5383}" srcOrd="0" destOrd="0" presId="urn:microsoft.com/office/officeart/2018/2/layout/IconVerticalSolidList"/>
    <dgm:cxn modelId="{86733ECD-875E-4C3A-B200-0E3981CE910A}" type="presOf" srcId="{EF9C7AD2-0E5C-4FED-87B4-BAB5CEE77132}" destId="{60459BD0-75C2-4AAE-BD54-A2AB192C229C}" srcOrd="0" destOrd="0" presId="urn:microsoft.com/office/officeart/2018/2/layout/IconVerticalSolidList"/>
    <dgm:cxn modelId="{1C1D28D5-BBE9-43FB-B1E7-D0C4DFC4076F}" type="presOf" srcId="{1B06397E-EE0A-4C48-8D6B-56CAB17BDBBA}" destId="{AE383B88-EB71-4D70-B399-556676F637D9}" srcOrd="0" destOrd="0" presId="urn:microsoft.com/office/officeart/2018/2/layout/IconVerticalSolidList"/>
    <dgm:cxn modelId="{0E81BAE9-C422-4122-9BDD-0A4B05D5FB7E}" type="presOf" srcId="{1267B893-98A4-4B0E-BEB7-1A4DB965D487}" destId="{9EA55911-67A7-443D-AB55-A10B23B0E36F}" srcOrd="0" destOrd="0" presId="urn:microsoft.com/office/officeart/2018/2/layout/IconVerticalSolidList"/>
    <dgm:cxn modelId="{2FAA4EEA-C4F9-4B35-BF4C-05A1C788F9A4}" srcId="{B96D6085-18E2-4BA4-A867-85163E5E3C38}" destId="{1267B893-98A4-4B0E-BEB7-1A4DB965D487}" srcOrd="2" destOrd="0" parTransId="{C8110051-3713-4C8B-B1A7-DA023486578B}" sibTransId="{55BE8D17-1322-4EF1-BF44-1AD66C849D03}"/>
    <dgm:cxn modelId="{37854D0C-0CC9-4E0B-AA54-7E820D446BBA}" type="presParOf" srcId="{37F26220-8BF4-43F1-82CF-483FBBDC5383}" destId="{14756BFF-1EBA-4477-983F-8E70F862ADDE}" srcOrd="0" destOrd="0" presId="urn:microsoft.com/office/officeart/2018/2/layout/IconVerticalSolidList"/>
    <dgm:cxn modelId="{79ED1C08-9106-4940-9DA8-D9AB11C531A3}" type="presParOf" srcId="{14756BFF-1EBA-4477-983F-8E70F862ADDE}" destId="{9DFDFCCE-EFFE-4A91-AD93-B39C22351F1A}" srcOrd="0" destOrd="0" presId="urn:microsoft.com/office/officeart/2018/2/layout/IconVerticalSolidList"/>
    <dgm:cxn modelId="{BB449D6B-8D95-4C26-B95A-47E33C81BABF}" type="presParOf" srcId="{14756BFF-1EBA-4477-983F-8E70F862ADDE}" destId="{6A20AA9D-1C85-4B57-AF9F-D183DDA9E73A}" srcOrd="1" destOrd="0" presId="urn:microsoft.com/office/officeart/2018/2/layout/IconVerticalSolidList"/>
    <dgm:cxn modelId="{7B52BDE8-2667-402C-B4D4-6E6B27FD1A63}" type="presParOf" srcId="{14756BFF-1EBA-4477-983F-8E70F862ADDE}" destId="{3246ACF9-60B9-4A71-918D-4CDC0959A7EE}" srcOrd="2" destOrd="0" presId="urn:microsoft.com/office/officeart/2018/2/layout/IconVerticalSolidList"/>
    <dgm:cxn modelId="{1C16249E-75DD-4208-9BBD-EDD2A20BF139}" type="presParOf" srcId="{14756BFF-1EBA-4477-983F-8E70F862ADDE}" destId="{AE383B88-EB71-4D70-B399-556676F637D9}" srcOrd="3" destOrd="0" presId="urn:microsoft.com/office/officeart/2018/2/layout/IconVerticalSolidList"/>
    <dgm:cxn modelId="{4A816557-66AD-4AB9-AFE6-9B9ED2974B32}" type="presParOf" srcId="{37F26220-8BF4-43F1-82CF-483FBBDC5383}" destId="{4DAF82DD-6E0C-489C-B960-085B70B5C89C}" srcOrd="1" destOrd="0" presId="urn:microsoft.com/office/officeart/2018/2/layout/IconVerticalSolidList"/>
    <dgm:cxn modelId="{603158E5-6F8A-4B11-8371-57F56A38FAA4}" type="presParOf" srcId="{37F26220-8BF4-43F1-82CF-483FBBDC5383}" destId="{D865C919-A453-4494-86B5-1AF273A6E781}" srcOrd="2" destOrd="0" presId="urn:microsoft.com/office/officeart/2018/2/layout/IconVerticalSolidList"/>
    <dgm:cxn modelId="{AD2C0843-A60F-44E4-A089-4AB074443B92}" type="presParOf" srcId="{D865C919-A453-4494-86B5-1AF273A6E781}" destId="{3628F7CD-BF6B-4566-8D1F-66B504E34C8F}" srcOrd="0" destOrd="0" presId="urn:microsoft.com/office/officeart/2018/2/layout/IconVerticalSolidList"/>
    <dgm:cxn modelId="{A52F8C10-4B4C-430D-A7F1-DDF9AA238282}" type="presParOf" srcId="{D865C919-A453-4494-86B5-1AF273A6E781}" destId="{42FFD5E5-9C92-4EBA-9BB3-2A0DBCB96C19}" srcOrd="1" destOrd="0" presId="urn:microsoft.com/office/officeart/2018/2/layout/IconVerticalSolidList"/>
    <dgm:cxn modelId="{AAF5DB11-E6CE-41EA-AB83-8FFFDD5B7420}" type="presParOf" srcId="{D865C919-A453-4494-86B5-1AF273A6E781}" destId="{F1D8EB20-B01E-4EB5-B9E2-AC030CF374DB}" srcOrd="2" destOrd="0" presId="urn:microsoft.com/office/officeart/2018/2/layout/IconVerticalSolidList"/>
    <dgm:cxn modelId="{8E264275-F334-4121-8CD7-0FF3B9112206}" type="presParOf" srcId="{D865C919-A453-4494-86B5-1AF273A6E781}" destId="{60459BD0-75C2-4AAE-BD54-A2AB192C229C}" srcOrd="3" destOrd="0" presId="urn:microsoft.com/office/officeart/2018/2/layout/IconVerticalSolidList"/>
    <dgm:cxn modelId="{4E911EB3-684A-47B6-8291-C8ACFCB53DFC}" type="presParOf" srcId="{37F26220-8BF4-43F1-82CF-483FBBDC5383}" destId="{968C0A7C-5392-4745-8F8D-887DF64F5FEA}" srcOrd="3" destOrd="0" presId="urn:microsoft.com/office/officeart/2018/2/layout/IconVerticalSolidList"/>
    <dgm:cxn modelId="{461111E4-1DF1-48F5-8992-4C209A767FD0}" type="presParOf" srcId="{37F26220-8BF4-43F1-82CF-483FBBDC5383}" destId="{77E7BD33-55C8-4865-AC6E-5DD04C581BC0}" srcOrd="4" destOrd="0" presId="urn:microsoft.com/office/officeart/2018/2/layout/IconVerticalSolidList"/>
    <dgm:cxn modelId="{662F0CF2-4208-47F9-A2C5-8BB1A635C8EA}" type="presParOf" srcId="{77E7BD33-55C8-4865-AC6E-5DD04C581BC0}" destId="{7CE5200A-8227-4F97-978F-FBB9F44F80B1}" srcOrd="0" destOrd="0" presId="urn:microsoft.com/office/officeart/2018/2/layout/IconVerticalSolidList"/>
    <dgm:cxn modelId="{26722FB6-CFF3-46C2-AFCC-64E12C136C79}" type="presParOf" srcId="{77E7BD33-55C8-4865-AC6E-5DD04C581BC0}" destId="{14FCFFB9-C5F8-4348-9F21-53191A08F64C}" srcOrd="1" destOrd="0" presId="urn:microsoft.com/office/officeart/2018/2/layout/IconVerticalSolidList"/>
    <dgm:cxn modelId="{5EF3C0A3-4FB8-4CE4-8B9B-D3E6721DA5FA}" type="presParOf" srcId="{77E7BD33-55C8-4865-AC6E-5DD04C581BC0}" destId="{BCFBE004-6DB6-4164-88D8-977A6D9AA85E}" srcOrd="2" destOrd="0" presId="urn:microsoft.com/office/officeart/2018/2/layout/IconVerticalSolidList"/>
    <dgm:cxn modelId="{5439EE7C-71CC-4954-A958-A1A09E518616}" type="presParOf" srcId="{77E7BD33-55C8-4865-AC6E-5DD04C581BC0}" destId="{9EA55911-67A7-443D-AB55-A10B23B0E36F}"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FDFCCE-EFFE-4A91-AD93-B39C22351F1A}">
      <dsp:nvSpPr>
        <dsp:cNvPr id="0" name=""/>
        <dsp:cNvSpPr/>
      </dsp:nvSpPr>
      <dsp:spPr>
        <a:xfrm>
          <a:off x="0" y="616"/>
          <a:ext cx="11120718" cy="144176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A20AA9D-1C85-4B57-AF9F-D183DDA9E73A}">
      <dsp:nvSpPr>
        <dsp:cNvPr id="0" name=""/>
        <dsp:cNvSpPr/>
      </dsp:nvSpPr>
      <dsp:spPr>
        <a:xfrm>
          <a:off x="436133" y="325013"/>
          <a:ext cx="792970" cy="79297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E383B88-EB71-4D70-B399-556676F637D9}">
      <dsp:nvSpPr>
        <dsp:cNvPr id="0" name=""/>
        <dsp:cNvSpPr/>
      </dsp:nvSpPr>
      <dsp:spPr>
        <a:xfrm>
          <a:off x="1665238" y="616"/>
          <a:ext cx="9455479" cy="14417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587" tIns="152587" rIns="152587" bIns="152587" numCol="1" spcCol="1270" anchor="ctr" anchorCtr="0">
          <a:noAutofit/>
        </a:bodyPr>
        <a:lstStyle/>
        <a:p>
          <a:pPr marL="0" lvl="0" indent="0" algn="l" defTabSz="800100">
            <a:lnSpc>
              <a:spcPct val="100000"/>
            </a:lnSpc>
            <a:spcBef>
              <a:spcPct val="0"/>
            </a:spcBef>
            <a:spcAft>
              <a:spcPct val="35000"/>
            </a:spcAft>
            <a:buNone/>
          </a:pPr>
          <a:r>
            <a:rPr lang="en-GB" sz="1800" kern="1200" dirty="0"/>
            <a:t>A comprehensive action plan has been developed informed by the key themes listed on the previous slide. </a:t>
          </a:r>
          <a:r>
            <a:rPr lang="en-GB" sz="1800" kern="1200">
              <a:solidFill>
                <a:schemeClr val="tx1"/>
              </a:solidFill>
            </a:rPr>
            <a:t>The following slides in this section provide a recap on the key findings of the report and a summary of the current position and of progress to date.</a:t>
          </a:r>
          <a:endParaRPr lang="en-US" sz="1800" kern="1200" dirty="0"/>
        </a:p>
      </dsp:txBody>
      <dsp:txXfrm>
        <a:off x="1665238" y="616"/>
        <a:ext cx="9455479" cy="1441765"/>
      </dsp:txXfrm>
    </dsp:sp>
    <dsp:sp modelId="{3628F7CD-BF6B-4566-8D1F-66B504E34C8F}">
      <dsp:nvSpPr>
        <dsp:cNvPr id="0" name=""/>
        <dsp:cNvSpPr/>
      </dsp:nvSpPr>
      <dsp:spPr>
        <a:xfrm>
          <a:off x="0" y="1802822"/>
          <a:ext cx="11120718" cy="144176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2FFD5E5-9C92-4EBA-9BB3-2A0DBCB96C19}">
      <dsp:nvSpPr>
        <dsp:cNvPr id="0" name=""/>
        <dsp:cNvSpPr/>
      </dsp:nvSpPr>
      <dsp:spPr>
        <a:xfrm>
          <a:off x="436133" y="2127219"/>
          <a:ext cx="792970" cy="79297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0459BD0-75C2-4AAE-BD54-A2AB192C229C}">
      <dsp:nvSpPr>
        <dsp:cNvPr id="0" name=""/>
        <dsp:cNvSpPr/>
      </dsp:nvSpPr>
      <dsp:spPr>
        <a:xfrm>
          <a:off x="1665238" y="1802822"/>
          <a:ext cx="9455479" cy="14417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587" tIns="152587" rIns="152587" bIns="152587" numCol="1" spcCol="1270" anchor="ctr" anchorCtr="0">
          <a:noAutofit/>
        </a:bodyPr>
        <a:lstStyle/>
        <a:p>
          <a:pPr marL="0" lvl="0" indent="0" algn="l" defTabSz="800100">
            <a:lnSpc>
              <a:spcPct val="100000"/>
            </a:lnSpc>
            <a:spcBef>
              <a:spcPct val="0"/>
            </a:spcBef>
            <a:spcAft>
              <a:spcPct val="35000"/>
            </a:spcAft>
            <a:buNone/>
          </a:pPr>
          <a:r>
            <a:rPr lang="en-GB" sz="1800" kern="1200" dirty="0"/>
            <a:t>However, the following slides in this section provide a recap on the key findings of the report and the current position in respect of the key areas of development. A summary of progress to date is set out against each of the Adult Services commissioning priorities which have been developed in response to the themes highlighted in the Market Stability Report. </a:t>
          </a:r>
          <a:endParaRPr lang="en-US" sz="1800" kern="1200" dirty="0"/>
        </a:p>
      </dsp:txBody>
      <dsp:txXfrm>
        <a:off x="1665238" y="1802822"/>
        <a:ext cx="9455479" cy="1441765"/>
      </dsp:txXfrm>
    </dsp:sp>
    <dsp:sp modelId="{7CE5200A-8227-4F97-978F-FBB9F44F80B1}">
      <dsp:nvSpPr>
        <dsp:cNvPr id="0" name=""/>
        <dsp:cNvSpPr/>
      </dsp:nvSpPr>
      <dsp:spPr>
        <a:xfrm>
          <a:off x="0" y="3605028"/>
          <a:ext cx="11120718" cy="144176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4FCFFB9-C5F8-4348-9F21-53191A08F64C}">
      <dsp:nvSpPr>
        <dsp:cNvPr id="0" name=""/>
        <dsp:cNvSpPr/>
      </dsp:nvSpPr>
      <dsp:spPr>
        <a:xfrm>
          <a:off x="436133" y="3929425"/>
          <a:ext cx="792970" cy="79297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EA55911-67A7-443D-AB55-A10B23B0E36F}">
      <dsp:nvSpPr>
        <dsp:cNvPr id="0" name=""/>
        <dsp:cNvSpPr/>
      </dsp:nvSpPr>
      <dsp:spPr>
        <a:xfrm>
          <a:off x="1665238" y="3605028"/>
          <a:ext cx="9455479" cy="14417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587" tIns="152587" rIns="152587" bIns="152587" numCol="1" spcCol="1270" anchor="ctr" anchorCtr="0">
          <a:noAutofit/>
        </a:bodyPr>
        <a:lstStyle/>
        <a:p>
          <a:pPr marL="0" lvl="0" indent="0" algn="l" defTabSz="800100">
            <a:lnSpc>
              <a:spcPct val="100000"/>
            </a:lnSpc>
            <a:spcBef>
              <a:spcPct val="0"/>
            </a:spcBef>
            <a:spcAft>
              <a:spcPct val="35000"/>
            </a:spcAft>
            <a:buNone/>
          </a:pPr>
          <a:r>
            <a:rPr lang="en-GB" sz="1800" kern="1200" dirty="0"/>
            <a:t>A review of the findings set out in the report that informed the development of the strategic commissioning priorities has also been reviewed and the current position for each of these is set out to show where change has occurred since the report was published..</a:t>
          </a:r>
          <a:endParaRPr lang="en-US" sz="1800" kern="1200" dirty="0"/>
        </a:p>
      </dsp:txBody>
      <dsp:txXfrm>
        <a:off x="1665238" y="3605028"/>
        <a:ext cx="9455479" cy="144176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FDFCCE-EFFE-4A91-AD93-B39C22351F1A}">
      <dsp:nvSpPr>
        <dsp:cNvPr id="0" name=""/>
        <dsp:cNvSpPr/>
      </dsp:nvSpPr>
      <dsp:spPr>
        <a:xfrm>
          <a:off x="0" y="616"/>
          <a:ext cx="11120718" cy="144176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A20AA9D-1C85-4B57-AF9F-D183DDA9E73A}">
      <dsp:nvSpPr>
        <dsp:cNvPr id="0" name=""/>
        <dsp:cNvSpPr/>
      </dsp:nvSpPr>
      <dsp:spPr>
        <a:xfrm>
          <a:off x="436133" y="325013"/>
          <a:ext cx="792970" cy="79297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E383B88-EB71-4D70-B399-556676F637D9}">
      <dsp:nvSpPr>
        <dsp:cNvPr id="0" name=""/>
        <dsp:cNvSpPr/>
      </dsp:nvSpPr>
      <dsp:spPr>
        <a:xfrm>
          <a:off x="1665238" y="616"/>
          <a:ext cx="9455479" cy="14417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587" tIns="152587" rIns="152587" bIns="152587" numCol="1" spcCol="1270" anchor="ctr" anchorCtr="0">
          <a:noAutofit/>
        </a:bodyPr>
        <a:lstStyle/>
        <a:p>
          <a:pPr marL="0" lvl="0" indent="0" algn="l" defTabSz="1066800">
            <a:lnSpc>
              <a:spcPct val="100000"/>
            </a:lnSpc>
            <a:spcBef>
              <a:spcPct val="0"/>
            </a:spcBef>
            <a:spcAft>
              <a:spcPct val="35000"/>
            </a:spcAft>
            <a:buNone/>
          </a:pPr>
          <a:r>
            <a:rPr lang="en-GB" sz="2400" kern="1200" dirty="0">
              <a:solidFill>
                <a:schemeClr val="tx1"/>
              </a:solidFill>
            </a:rPr>
            <a:t>The following slides in this section provide a recap on the key findings of the report and a summary of the current position and of progress to date.</a:t>
          </a:r>
          <a:endParaRPr lang="en-US" sz="2400" kern="1200" dirty="0">
            <a:solidFill>
              <a:srgbClr val="FF0000"/>
            </a:solidFill>
          </a:endParaRPr>
        </a:p>
      </dsp:txBody>
      <dsp:txXfrm>
        <a:off x="1665238" y="616"/>
        <a:ext cx="9455479" cy="1441765"/>
      </dsp:txXfrm>
    </dsp:sp>
    <dsp:sp modelId="{3628F7CD-BF6B-4566-8D1F-66B504E34C8F}">
      <dsp:nvSpPr>
        <dsp:cNvPr id="0" name=""/>
        <dsp:cNvSpPr/>
      </dsp:nvSpPr>
      <dsp:spPr>
        <a:xfrm>
          <a:off x="0" y="1790293"/>
          <a:ext cx="11120718" cy="144176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2FFD5E5-9C92-4EBA-9BB3-2A0DBCB96C19}">
      <dsp:nvSpPr>
        <dsp:cNvPr id="0" name=""/>
        <dsp:cNvSpPr/>
      </dsp:nvSpPr>
      <dsp:spPr>
        <a:xfrm>
          <a:off x="436133" y="2127219"/>
          <a:ext cx="792970" cy="792970"/>
        </a:xfrm>
        <a:prstGeom prst="rect">
          <a:avLst/>
        </a:prstGeom>
        <a:blipFill rotWithShape="1">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0459BD0-75C2-4AAE-BD54-A2AB192C229C}">
      <dsp:nvSpPr>
        <dsp:cNvPr id="0" name=""/>
        <dsp:cNvSpPr/>
      </dsp:nvSpPr>
      <dsp:spPr>
        <a:xfrm>
          <a:off x="1665238" y="1802822"/>
          <a:ext cx="9455479" cy="14417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587" tIns="152587" rIns="152587" bIns="152587" numCol="1" spcCol="1270" anchor="ctr" anchorCtr="0">
          <a:noAutofit/>
        </a:bodyPr>
        <a:lstStyle/>
        <a:p>
          <a:pPr marL="0" lvl="0" indent="0" algn="l" defTabSz="1066800">
            <a:lnSpc>
              <a:spcPct val="100000"/>
            </a:lnSpc>
            <a:spcBef>
              <a:spcPct val="0"/>
            </a:spcBef>
            <a:spcAft>
              <a:spcPct val="35000"/>
            </a:spcAft>
            <a:buNone/>
          </a:pPr>
          <a:r>
            <a:rPr lang="en-GB" sz="2400" kern="1200" dirty="0">
              <a:solidFill>
                <a:schemeClr val="tx1"/>
              </a:solidFill>
            </a:rPr>
            <a:t>For each of the commitments set out in the original Market Stability Report a progress update is provided.</a:t>
          </a:r>
          <a:endParaRPr lang="en-US" sz="2400" kern="1200" dirty="0">
            <a:solidFill>
              <a:schemeClr val="tx1"/>
            </a:solidFill>
          </a:endParaRPr>
        </a:p>
      </dsp:txBody>
      <dsp:txXfrm>
        <a:off x="1665238" y="1802822"/>
        <a:ext cx="9455479" cy="1441765"/>
      </dsp:txXfrm>
    </dsp:sp>
    <dsp:sp modelId="{7CE5200A-8227-4F97-978F-FBB9F44F80B1}">
      <dsp:nvSpPr>
        <dsp:cNvPr id="0" name=""/>
        <dsp:cNvSpPr/>
      </dsp:nvSpPr>
      <dsp:spPr>
        <a:xfrm>
          <a:off x="0" y="3605644"/>
          <a:ext cx="11120718" cy="144176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4FCFFB9-C5F8-4348-9F21-53191A08F64C}">
      <dsp:nvSpPr>
        <dsp:cNvPr id="0" name=""/>
        <dsp:cNvSpPr/>
      </dsp:nvSpPr>
      <dsp:spPr>
        <a:xfrm>
          <a:off x="436133" y="3929425"/>
          <a:ext cx="792970" cy="792970"/>
        </a:xfrm>
        <a:prstGeom prst="rect">
          <a:avLst/>
        </a:prstGeom>
        <a:blipFill rotWithShape="1">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EA55911-67A7-443D-AB55-A10B23B0E36F}">
      <dsp:nvSpPr>
        <dsp:cNvPr id="0" name=""/>
        <dsp:cNvSpPr/>
      </dsp:nvSpPr>
      <dsp:spPr>
        <a:xfrm>
          <a:off x="1665238" y="3605028"/>
          <a:ext cx="9455479" cy="14417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587" tIns="152587" rIns="152587" bIns="152587" numCol="1" spcCol="1270" anchor="ctr" anchorCtr="0">
          <a:noAutofit/>
        </a:bodyPr>
        <a:lstStyle/>
        <a:p>
          <a:pPr marL="0" lvl="0" indent="0" algn="l" defTabSz="1066800">
            <a:lnSpc>
              <a:spcPct val="100000"/>
            </a:lnSpc>
            <a:spcBef>
              <a:spcPct val="0"/>
            </a:spcBef>
            <a:spcAft>
              <a:spcPct val="35000"/>
            </a:spcAft>
            <a:buNone/>
          </a:pPr>
          <a:r>
            <a:rPr lang="en-GB" sz="2400" kern="1200" dirty="0">
              <a:solidFill>
                <a:schemeClr val="tx1"/>
              </a:solidFill>
            </a:rPr>
            <a:t>Copies of related action plans are submitted along with these slides.</a:t>
          </a:r>
          <a:endParaRPr lang="en-US" sz="2400" kern="1200" dirty="0">
            <a:solidFill>
              <a:schemeClr val="tx1"/>
            </a:solidFill>
          </a:endParaRPr>
        </a:p>
      </dsp:txBody>
      <dsp:txXfrm>
        <a:off x="1665238" y="3605028"/>
        <a:ext cx="9455479" cy="1441765"/>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99510E-2BCF-44FA-920F-A63998A7573A}" type="datetimeFigureOut">
              <a:rPr lang="en-GB" smtClean="0"/>
              <a:t>08/05/2024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461BED-91CD-4867-931E-17CE624B7F81}" type="slidenum">
              <a:rPr lang="en-GB" smtClean="0"/>
              <a:t>‹#›</a:t>
            </a:fld>
            <a:endParaRPr lang="en-GB"/>
          </a:p>
        </p:txBody>
      </p:sp>
    </p:spTree>
    <p:extLst>
      <p:ext uri="{BB962C8B-B14F-4D97-AF65-F5344CB8AC3E}">
        <p14:creationId xmlns:p14="http://schemas.microsoft.com/office/powerpoint/2010/main" val="5390830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D957A6D-B2E6-48EE-B3F4-8E0E18740CA1}" type="slidenum">
              <a:rPr lang="en-GB" smtClean="0"/>
              <a:t>3</a:t>
            </a:fld>
            <a:endParaRPr lang="en-GB"/>
          </a:p>
        </p:txBody>
      </p:sp>
    </p:spTree>
    <p:extLst>
      <p:ext uri="{BB962C8B-B14F-4D97-AF65-F5344CB8AC3E}">
        <p14:creationId xmlns:p14="http://schemas.microsoft.com/office/powerpoint/2010/main" val="28336426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8461BED-91CD-4867-931E-17CE624B7F8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073678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8461BED-91CD-4867-931E-17CE624B7F8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05091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8461BED-91CD-4867-931E-17CE624B7F8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811595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8461BED-91CD-4867-931E-17CE624B7F8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61681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0FE8F-A131-6F56-246B-CE73666E2AF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18897DE-5F83-5E51-83C8-7149BE2C1A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64F5CE8-DBBB-B1E8-882B-E2B6368BAEF9}"/>
              </a:ext>
            </a:extLst>
          </p:cNvPr>
          <p:cNvSpPr>
            <a:spLocks noGrp="1"/>
          </p:cNvSpPr>
          <p:nvPr>
            <p:ph type="dt" sz="half" idx="10"/>
          </p:nvPr>
        </p:nvSpPr>
        <p:spPr/>
        <p:txBody>
          <a:bodyPr/>
          <a:lstStyle/>
          <a:p>
            <a:fld id="{CC4738E0-6B3F-435A-9F83-A51A65E075A4}" type="datetimeFigureOut">
              <a:rPr lang="en-GB" smtClean="0"/>
              <a:t>08/05/2024</a:t>
            </a:fld>
            <a:endParaRPr lang="en-GB"/>
          </a:p>
        </p:txBody>
      </p:sp>
      <p:sp>
        <p:nvSpPr>
          <p:cNvPr id="5" name="Footer Placeholder 4">
            <a:extLst>
              <a:ext uri="{FF2B5EF4-FFF2-40B4-BE49-F238E27FC236}">
                <a16:creationId xmlns:a16="http://schemas.microsoft.com/office/drawing/2014/main" id="{65A0EF1C-8837-5046-3049-3071E4CC3A8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0D8D8E2-C8FD-D04B-71C8-E4200F8A2832}"/>
              </a:ext>
            </a:extLst>
          </p:cNvPr>
          <p:cNvSpPr>
            <a:spLocks noGrp="1"/>
          </p:cNvSpPr>
          <p:nvPr>
            <p:ph type="sldNum" sz="quarter" idx="12"/>
          </p:nvPr>
        </p:nvSpPr>
        <p:spPr/>
        <p:txBody>
          <a:bodyPr/>
          <a:lstStyle/>
          <a:p>
            <a:fld id="{AA9BB3EF-F911-457B-B656-D8322488CAE5}" type="slidenum">
              <a:rPr lang="en-GB" smtClean="0"/>
              <a:t>‹#›</a:t>
            </a:fld>
            <a:endParaRPr lang="en-GB"/>
          </a:p>
        </p:txBody>
      </p:sp>
    </p:spTree>
    <p:extLst>
      <p:ext uri="{BB962C8B-B14F-4D97-AF65-F5344CB8AC3E}">
        <p14:creationId xmlns:p14="http://schemas.microsoft.com/office/powerpoint/2010/main" val="2369367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EC885-6007-BCDF-7B8D-3EF9B6365CC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C5D4AE0-4F7C-1A1F-3CCE-D069A29B51C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F3C9510-8466-5EC2-AFA9-17B00CB501F6}"/>
              </a:ext>
            </a:extLst>
          </p:cNvPr>
          <p:cNvSpPr>
            <a:spLocks noGrp="1"/>
          </p:cNvSpPr>
          <p:nvPr>
            <p:ph type="dt" sz="half" idx="10"/>
          </p:nvPr>
        </p:nvSpPr>
        <p:spPr/>
        <p:txBody>
          <a:bodyPr/>
          <a:lstStyle/>
          <a:p>
            <a:fld id="{CC4738E0-6B3F-435A-9F83-A51A65E075A4}" type="datetimeFigureOut">
              <a:rPr lang="en-GB" smtClean="0"/>
              <a:t>08/05/2024</a:t>
            </a:fld>
            <a:endParaRPr lang="en-GB"/>
          </a:p>
        </p:txBody>
      </p:sp>
      <p:sp>
        <p:nvSpPr>
          <p:cNvPr id="5" name="Footer Placeholder 4">
            <a:extLst>
              <a:ext uri="{FF2B5EF4-FFF2-40B4-BE49-F238E27FC236}">
                <a16:creationId xmlns:a16="http://schemas.microsoft.com/office/drawing/2014/main" id="{C49139BB-4096-F541-EC70-69E0BF06392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F6F3205-AB08-7EB5-5D95-E5D1A5C88C64}"/>
              </a:ext>
            </a:extLst>
          </p:cNvPr>
          <p:cNvSpPr>
            <a:spLocks noGrp="1"/>
          </p:cNvSpPr>
          <p:nvPr>
            <p:ph type="sldNum" sz="quarter" idx="12"/>
          </p:nvPr>
        </p:nvSpPr>
        <p:spPr/>
        <p:txBody>
          <a:bodyPr/>
          <a:lstStyle/>
          <a:p>
            <a:fld id="{AA9BB3EF-F911-457B-B656-D8322488CAE5}" type="slidenum">
              <a:rPr lang="en-GB" smtClean="0"/>
              <a:t>‹#›</a:t>
            </a:fld>
            <a:endParaRPr lang="en-GB"/>
          </a:p>
        </p:txBody>
      </p:sp>
    </p:spTree>
    <p:extLst>
      <p:ext uri="{BB962C8B-B14F-4D97-AF65-F5344CB8AC3E}">
        <p14:creationId xmlns:p14="http://schemas.microsoft.com/office/powerpoint/2010/main" val="235536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C6DB8CA-0C3F-AEEF-95E3-9C0B2459A73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07CB7AB-4FC5-3BDD-9E54-04C64A44E0E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BFDA222-0466-E533-7623-AEB492D461FC}"/>
              </a:ext>
            </a:extLst>
          </p:cNvPr>
          <p:cNvSpPr>
            <a:spLocks noGrp="1"/>
          </p:cNvSpPr>
          <p:nvPr>
            <p:ph type="dt" sz="half" idx="10"/>
          </p:nvPr>
        </p:nvSpPr>
        <p:spPr/>
        <p:txBody>
          <a:bodyPr/>
          <a:lstStyle/>
          <a:p>
            <a:fld id="{CC4738E0-6B3F-435A-9F83-A51A65E075A4}" type="datetimeFigureOut">
              <a:rPr lang="en-GB" smtClean="0"/>
              <a:t>08/05/2024</a:t>
            </a:fld>
            <a:endParaRPr lang="en-GB"/>
          </a:p>
        </p:txBody>
      </p:sp>
      <p:sp>
        <p:nvSpPr>
          <p:cNvPr id="5" name="Footer Placeholder 4">
            <a:extLst>
              <a:ext uri="{FF2B5EF4-FFF2-40B4-BE49-F238E27FC236}">
                <a16:creationId xmlns:a16="http://schemas.microsoft.com/office/drawing/2014/main" id="{83B4850F-1397-39FC-84DC-912AF7D8EC0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3EEDDF6-4180-3C53-273B-63EEB99EF771}"/>
              </a:ext>
            </a:extLst>
          </p:cNvPr>
          <p:cNvSpPr>
            <a:spLocks noGrp="1"/>
          </p:cNvSpPr>
          <p:nvPr>
            <p:ph type="sldNum" sz="quarter" idx="12"/>
          </p:nvPr>
        </p:nvSpPr>
        <p:spPr/>
        <p:txBody>
          <a:bodyPr/>
          <a:lstStyle/>
          <a:p>
            <a:fld id="{AA9BB3EF-F911-457B-B656-D8322488CAE5}" type="slidenum">
              <a:rPr lang="en-GB" smtClean="0"/>
              <a:t>‹#›</a:t>
            </a:fld>
            <a:endParaRPr lang="en-GB"/>
          </a:p>
        </p:txBody>
      </p:sp>
    </p:spTree>
    <p:extLst>
      <p:ext uri="{BB962C8B-B14F-4D97-AF65-F5344CB8AC3E}">
        <p14:creationId xmlns:p14="http://schemas.microsoft.com/office/powerpoint/2010/main" val="9770643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7111" y="194678"/>
            <a:ext cx="8667134" cy="486359"/>
          </a:xfrm>
        </p:spPr>
        <p:txBody>
          <a:bodyPr>
            <a:normAutofit/>
          </a:bodyPr>
          <a:lstStyle>
            <a:lvl1pPr>
              <a:defRPr sz="2400" b="1">
                <a:solidFill>
                  <a:schemeClr val="accent5"/>
                </a:solidFill>
              </a:defRPr>
            </a:lvl1pPr>
          </a:lstStyle>
          <a:p>
            <a:r>
              <a:rPr lang="en-US"/>
              <a:t>Click to edit Master title style</a:t>
            </a:r>
            <a:endParaRPr lang="en-GB" dirty="0"/>
          </a:p>
        </p:txBody>
      </p:sp>
      <p:sp>
        <p:nvSpPr>
          <p:cNvPr id="3" name="Content Placeholder 2"/>
          <p:cNvSpPr>
            <a:spLocks noGrp="1"/>
          </p:cNvSpPr>
          <p:nvPr>
            <p:ph idx="1"/>
          </p:nvPr>
        </p:nvSpPr>
        <p:spPr>
          <a:xfrm>
            <a:off x="197109" y="1247786"/>
            <a:ext cx="11758455" cy="50419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Text Placeholder 2">
            <a:extLst>
              <a:ext uri="{FF2B5EF4-FFF2-40B4-BE49-F238E27FC236}">
                <a16:creationId xmlns:a16="http://schemas.microsoft.com/office/drawing/2014/main" id="{682D3595-53CD-4800-9AAA-D0C44F5A6A1F}"/>
              </a:ext>
            </a:extLst>
          </p:cNvPr>
          <p:cNvSpPr>
            <a:spLocks noGrp="1"/>
          </p:cNvSpPr>
          <p:nvPr>
            <p:ph type="body" idx="10"/>
          </p:nvPr>
        </p:nvSpPr>
        <p:spPr>
          <a:xfrm>
            <a:off x="197109" y="792182"/>
            <a:ext cx="11758455" cy="344458"/>
          </a:xfrm>
          <a:solidFill>
            <a:schemeClr val="bg1">
              <a:lumMod val="95000"/>
            </a:schemeClr>
          </a:solidFill>
        </p:spPr>
        <p:txBody>
          <a:bodyPr anchor="b">
            <a:normAutofit/>
          </a:bodyPr>
          <a:lstStyle>
            <a:lvl1pPr marL="0" indent="0">
              <a:buNone/>
              <a:defRPr sz="16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pic>
        <p:nvPicPr>
          <p:cNvPr id="6" name="Picture 5">
            <a:extLst>
              <a:ext uri="{FF2B5EF4-FFF2-40B4-BE49-F238E27FC236}">
                <a16:creationId xmlns:a16="http://schemas.microsoft.com/office/drawing/2014/main" id="{689F9A68-E8AB-47B9-84E9-220AA3AF860A}"/>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864245" y="194678"/>
            <a:ext cx="3091319" cy="485548"/>
          </a:xfrm>
          <a:prstGeom prst="rect">
            <a:avLst/>
          </a:prstGeom>
          <a:noFill/>
          <a:ln>
            <a:noFill/>
          </a:ln>
        </p:spPr>
      </p:pic>
      <p:pic>
        <p:nvPicPr>
          <p:cNvPr id="7" name="Picture 6">
            <a:extLst>
              <a:ext uri="{FF2B5EF4-FFF2-40B4-BE49-F238E27FC236}">
                <a16:creationId xmlns:a16="http://schemas.microsoft.com/office/drawing/2014/main" id="{78B17715-40CE-448C-A2C6-7E4A1CFFB4AB}"/>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t="22509" b="26974"/>
          <a:stretch/>
        </p:blipFill>
        <p:spPr>
          <a:xfrm>
            <a:off x="0" y="6407376"/>
            <a:ext cx="12192000" cy="448871"/>
          </a:xfrm>
          <a:prstGeom prst="rect">
            <a:avLst/>
          </a:prstGeom>
        </p:spPr>
      </p:pic>
    </p:spTree>
    <p:extLst>
      <p:ext uri="{BB962C8B-B14F-4D97-AF65-F5344CB8AC3E}">
        <p14:creationId xmlns:p14="http://schemas.microsoft.com/office/powerpoint/2010/main" val="1847355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93378-055A-2CC7-5B65-D97B5D9D5AD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03776C9-0875-BC0E-312F-613C82E986F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1804964-B540-A2C5-2FA5-C4198D165E06}"/>
              </a:ext>
            </a:extLst>
          </p:cNvPr>
          <p:cNvSpPr>
            <a:spLocks noGrp="1"/>
          </p:cNvSpPr>
          <p:nvPr>
            <p:ph type="dt" sz="half" idx="10"/>
          </p:nvPr>
        </p:nvSpPr>
        <p:spPr/>
        <p:txBody>
          <a:bodyPr/>
          <a:lstStyle/>
          <a:p>
            <a:fld id="{CC4738E0-6B3F-435A-9F83-A51A65E075A4}" type="datetimeFigureOut">
              <a:rPr lang="en-GB" smtClean="0"/>
              <a:t>08/05/2024</a:t>
            </a:fld>
            <a:endParaRPr lang="en-GB"/>
          </a:p>
        </p:txBody>
      </p:sp>
      <p:sp>
        <p:nvSpPr>
          <p:cNvPr id="5" name="Footer Placeholder 4">
            <a:extLst>
              <a:ext uri="{FF2B5EF4-FFF2-40B4-BE49-F238E27FC236}">
                <a16:creationId xmlns:a16="http://schemas.microsoft.com/office/drawing/2014/main" id="{BFD8FAE5-660A-EFED-5FE6-899479FC8FA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6600EEC-8AF7-F284-1EFE-EF00F8EAF209}"/>
              </a:ext>
            </a:extLst>
          </p:cNvPr>
          <p:cNvSpPr>
            <a:spLocks noGrp="1"/>
          </p:cNvSpPr>
          <p:nvPr>
            <p:ph type="sldNum" sz="quarter" idx="12"/>
          </p:nvPr>
        </p:nvSpPr>
        <p:spPr/>
        <p:txBody>
          <a:bodyPr/>
          <a:lstStyle/>
          <a:p>
            <a:fld id="{AA9BB3EF-F911-457B-B656-D8322488CAE5}" type="slidenum">
              <a:rPr lang="en-GB" smtClean="0"/>
              <a:t>‹#›</a:t>
            </a:fld>
            <a:endParaRPr lang="en-GB"/>
          </a:p>
        </p:txBody>
      </p:sp>
    </p:spTree>
    <p:extLst>
      <p:ext uri="{BB962C8B-B14F-4D97-AF65-F5344CB8AC3E}">
        <p14:creationId xmlns:p14="http://schemas.microsoft.com/office/powerpoint/2010/main" val="1527488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38B13-BC11-CD14-B342-95CFE29D4E5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1177819-6DA2-B192-C2AD-C9DE19A6118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307CF24-9216-7917-9617-2718539905E4}"/>
              </a:ext>
            </a:extLst>
          </p:cNvPr>
          <p:cNvSpPr>
            <a:spLocks noGrp="1"/>
          </p:cNvSpPr>
          <p:nvPr>
            <p:ph type="dt" sz="half" idx="10"/>
          </p:nvPr>
        </p:nvSpPr>
        <p:spPr/>
        <p:txBody>
          <a:bodyPr/>
          <a:lstStyle/>
          <a:p>
            <a:fld id="{CC4738E0-6B3F-435A-9F83-A51A65E075A4}" type="datetimeFigureOut">
              <a:rPr lang="en-GB" smtClean="0"/>
              <a:t>08/05/2024</a:t>
            </a:fld>
            <a:endParaRPr lang="en-GB"/>
          </a:p>
        </p:txBody>
      </p:sp>
      <p:sp>
        <p:nvSpPr>
          <p:cNvPr id="5" name="Footer Placeholder 4">
            <a:extLst>
              <a:ext uri="{FF2B5EF4-FFF2-40B4-BE49-F238E27FC236}">
                <a16:creationId xmlns:a16="http://schemas.microsoft.com/office/drawing/2014/main" id="{FA4E240D-CDFF-CEF0-3EE2-ADCFE50A375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021D602-2F2B-BC65-578A-1F1E00547946}"/>
              </a:ext>
            </a:extLst>
          </p:cNvPr>
          <p:cNvSpPr>
            <a:spLocks noGrp="1"/>
          </p:cNvSpPr>
          <p:nvPr>
            <p:ph type="sldNum" sz="quarter" idx="12"/>
          </p:nvPr>
        </p:nvSpPr>
        <p:spPr/>
        <p:txBody>
          <a:bodyPr/>
          <a:lstStyle/>
          <a:p>
            <a:fld id="{AA9BB3EF-F911-457B-B656-D8322488CAE5}" type="slidenum">
              <a:rPr lang="en-GB" smtClean="0"/>
              <a:t>‹#›</a:t>
            </a:fld>
            <a:endParaRPr lang="en-GB"/>
          </a:p>
        </p:txBody>
      </p:sp>
    </p:spTree>
    <p:extLst>
      <p:ext uri="{BB962C8B-B14F-4D97-AF65-F5344CB8AC3E}">
        <p14:creationId xmlns:p14="http://schemas.microsoft.com/office/powerpoint/2010/main" val="3913944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635DE-0600-D573-D44B-34B39988119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4A72548-2AEB-45F3-1CE4-15D01E10A1E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A894CBD-2FC0-11A8-17BA-047E6E56B4C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4B24479-29B5-1F92-2A56-0F727683D468}"/>
              </a:ext>
            </a:extLst>
          </p:cNvPr>
          <p:cNvSpPr>
            <a:spLocks noGrp="1"/>
          </p:cNvSpPr>
          <p:nvPr>
            <p:ph type="dt" sz="half" idx="10"/>
          </p:nvPr>
        </p:nvSpPr>
        <p:spPr/>
        <p:txBody>
          <a:bodyPr/>
          <a:lstStyle/>
          <a:p>
            <a:fld id="{CC4738E0-6B3F-435A-9F83-A51A65E075A4}" type="datetimeFigureOut">
              <a:rPr lang="en-GB" smtClean="0"/>
              <a:t>08/05/2024</a:t>
            </a:fld>
            <a:endParaRPr lang="en-GB"/>
          </a:p>
        </p:txBody>
      </p:sp>
      <p:sp>
        <p:nvSpPr>
          <p:cNvPr id="6" name="Footer Placeholder 5">
            <a:extLst>
              <a:ext uri="{FF2B5EF4-FFF2-40B4-BE49-F238E27FC236}">
                <a16:creationId xmlns:a16="http://schemas.microsoft.com/office/drawing/2014/main" id="{D588AE0F-E0F6-DB51-3C4F-AA00E6DBE60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F136651-D073-EB35-804C-85FFCAA8C02E}"/>
              </a:ext>
            </a:extLst>
          </p:cNvPr>
          <p:cNvSpPr>
            <a:spLocks noGrp="1"/>
          </p:cNvSpPr>
          <p:nvPr>
            <p:ph type="sldNum" sz="quarter" idx="12"/>
          </p:nvPr>
        </p:nvSpPr>
        <p:spPr/>
        <p:txBody>
          <a:bodyPr/>
          <a:lstStyle/>
          <a:p>
            <a:fld id="{AA9BB3EF-F911-457B-B656-D8322488CAE5}" type="slidenum">
              <a:rPr lang="en-GB" smtClean="0"/>
              <a:t>‹#›</a:t>
            </a:fld>
            <a:endParaRPr lang="en-GB"/>
          </a:p>
        </p:txBody>
      </p:sp>
    </p:spTree>
    <p:extLst>
      <p:ext uri="{BB962C8B-B14F-4D97-AF65-F5344CB8AC3E}">
        <p14:creationId xmlns:p14="http://schemas.microsoft.com/office/powerpoint/2010/main" val="725746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DA9E5-EA57-0360-2A20-00BE1583421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13890BB-3F73-688D-3C7C-66EAFA8E1A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65DDF54-15B6-F1C9-76F1-D16C97EAA77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759C518-499F-39F7-723A-25B1242158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1C56431-514F-62DF-0EA5-987685BD5A1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44B8F13-C1FC-13E7-1575-6B82BAAA1B1E}"/>
              </a:ext>
            </a:extLst>
          </p:cNvPr>
          <p:cNvSpPr>
            <a:spLocks noGrp="1"/>
          </p:cNvSpPr>
          <p:nvPr>
            <p:ph type="dt" sz="half" idx="10"/>
          </p:nvPr>
        </p:nvSpPr>
        <p:spPr/>
        <p:txBody>
          <a:bodyPr/>
          <a:lstStyle/>
          <a:p>
            <a:fld id="{CC4738E0-6B3F-435A-9F83-A51A65E075A4}" type="datetimeFigureOut">
              <a:rPr lang="en-GB" smtClean="0"/>
              <a:t>08/05/2024</a:t>
            </a:fld>
            <a:endParaRPr lang="en-GB"/>
          </a:p>
        </p:txBody>
      </p:sp>
      <p:sp>
        <p:nvSpPr>
          <p:cNvPr id="8" name="Footer Placeholder 7">
            <a:extLst>
              <a:ext uri="{FF2B5EF4-FFF2-40B4-BE49-F238E27FC236}">
                <a16:creationId xmlns:a16="http://schemas.microsoft.com/office/drawing/2014/main" id="{104851F7-210E-11FE-0624-85E9C60EA8B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2ECA970-B594-2E6A-896E-8C05E05B4F4F}"/>
              </a:ext>
            </a:extLst>
          </p:cNvPr>
          <p:cNvSpPr>
            <a:spLocks noGrp="1"/>
          </p:cNvSpPr>
          <p:nvPr>
            <p:ph type="sldNum" sz="quarter" idx="12"/>
          </p:nvPr>
        </p:nvSpPr>
        <p:spPr/>
        <p:txBody>
          <a:bodyPr/>
          <a:lstStyle/>
          <a:p>
            <a:fld id="{AA9BB3EF-F911-457B-B656-D8322488CAE5}" type="slidenum">
              <a:rPr lang="en-GB" smtClean="0"/>
              <a:t>‹#›</a:t>
            </a:fld>
            <a:endParaRPr lang="en-GB"/>
          </a:p>
        </p:txBody>
      </p:sp>
    </p:spTree>
    <p:extLst>
      <p:ext uri="{BB962C8B-B14F-4D97-AF65-F5344CB8AC3E}">
        <p14:creationId xmlns:p14="http://schemas.microsoft.com/office/powerpoint/2010/main" val="2341769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A6FE6-05C1-F1A5-D914-C0D9BBC2064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58B897F-6519-0D28-3B23-3D5B288F8BF1}"/>
              </a:ext>
            </a:extLst>
          </p:cNvPr>
          <p:cNvSpPr>
            <a:spLocks noGrp="1"/>
          </p:cNvSpPr>
          <p:nvPr>
            <p:ph type="dt" sz="half" idx="10"/>
          </p:nvPr>
        </p:nvSpPr>
        <p:spPr/>
        <p:txBody>
          <a:bodyPr/>
          <a:lstStyle/>
          <a:p>
            <a:fld id="{CC4738E0-6B3F-435A-9F83-A51A65E075A4}" type="datetimeFigureOut">
              <a:rPr lang="en-GB" smtClean="0"/>
              <a:t>08/05/2024</a:t>
            </a:fld>
            <a:endParaRPr lang="en-GB"/>
          </a:p>
        </p:txBody>
      </p:sp>
      <p:sp>
        <p:nvSpPr>
          <p:cNvPr id="4" name="Footer Placeholder 3">
            <a:extLst>
              <a:ext uri="{FF2B5EF4-FFF2-40B4-BE49-F238E27FC236}">
                <a16:creationId xmlns:a16="http://schemas.microsoft.com/office/drawing/2014/main" id="{0EF0BBA1-323B-E86C-68F3-489CF07E9AC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D5AB4DA-37C1-1DB6-D454-642280B1A6C9}"/>
              </a:ext>
            </a:extLst>
          </p:cNvPr>
          <p:cNvSpPr>
            <a:spLocks noGrp="1"/>
          </p:cNvSpPr>
          <p:nvPr>
            <p:ph type="sldNum" sz="quarter" idx="12"/>
          </p:nvPr>
        </p:nvSpPr>
        <p:spPr/>
        <p:txBody>
          <a:bodyPr/>
          <a:lstStyle/>
          <a:p>
            <a:fld id="{AA9BB3EF-F911-457B-B656-D8322488CAE5}" type="slidenum">
              <a:rPr lang="en-GB" smtClean="0"/>
              <a:t>‹#›</a:t>
            </a:fld>
            <a:endParaRPr lang="en-GB"/>
          </a:p>
        </p:txBody>
      </p:sp>
    </p:spTree>
    <p:extLst>
      <p:ext uri="{BB962C8B-B14F-4D97-AF65-F5344CB8AC3E}">
        <p14:creationId xmlns:p14="http://schemas.microsoft.com/office/powerpoint/2010/main" val="659805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D87CB51-83B1-BAF9-6864-CD8221BD8543}"/>
              </a:ext>
            </a:extLst>
          </p:cNvPr>
          <p:cNvSpPr>
            <a:spLocks noGrp="1"/>
          </p:cNvSpPr>
          <p:nvPr>
            <p:ph type="dt" sz="half" idx="10"/>
          </p:nvPr>
        </p:nvSpPr>
        <p:spPr/>
        <p:txBody>
          <a:bodyPr/>
          <a:lstStyle/>
          <a:p>
            <a:fld id="{CC4738E0-6B3F-435A-9F83-A51A65E075A4}" type="datetimeFigureOut">
              <a:rPr lang="en-GB" smtClean="0"/>
              <a:t>08/05/2024</a:t>
            </a:fld>
            <a:endParaRPr lang="en-GB"/>
          </a:p>
        </p:txBody>
      </p:sp>
      <p:sp>
        <p:nvSpPr>
          <p:cNvPr id="3" name="Footer Placeholder 2">
            <a:extLst>
              <a:ext uri="{FF2B5EF4-FFF2-40B4-BE49-F238E27FC236}">
                <a16:creationId xmlns:a16="http://schemas.microsoft.com/office/drawing/2014/main" id="{A89474D7-203C-4E0A-6032-78645C66A13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C0E1699-6FDB-9CE3-9B93-CDB8606EDB31}"/>
              </a:ext>
            </a:extLst>
          </p:cNvPr>
          <p:cNvSpPr>
            <a:spLocks noGrp="1"/>
          </p:cNvSpPr>
          <p:nvPr>
            <p:ph type="sldNum" sz="quarter" idx="12"/>
          </p:nvPr>
        </p:nvSpPr>
        <p:spPr/>
        <p:txBody>
          <a:bodyPr/>
          <a:lstStyle/>
          <a:p>
            <a:fld id="{AA9BB3EF-F911-457B-B656-D8322488CAE5}" type="slidenum">
              <a:rPr lang="en-GB" smtClean="0"/>
              <a:t>‹#›</a:t>
            </a:fld>
            <a:endParaRPr lang="en-GB"/>
          </a:p>
        </p:txBody>
      </p:sp>
    </p:spTree>
    <p:extLst>
      <p:ext uri="{BB962C8B-B14F-4D97-AF65-F5344CB8AC3E}">
        <p14:creationId xmlns:p14="http://schemas.microsoft.com/office/powerpoint/2010/main" val="33431982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D094A-04AC-245F-D97E-A3C2CD6515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4C61737-219E-1422-BE5E-A0AF69C460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933AA08-9186-0B7E-D6AA-9D986C0135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7B04BA6-A6BA-8A79-384F-B611F7563CF2}"/>
              </a:ext>
            </a:extLst>
          </p:cNvPr>
          <p:cNvSpPr>
            <a:spLocks noGrp="1"/>
          </p:cNvSpPr>
          <p:nvPr>
            <p:ph type="dt" sz="half" idx="10"/>
          </p:nvPr>
        </p:nvSpPr>
        <p:spPr/>
        <p:txBody>
          <a:bodyPr/>
          <a:lstStyle/>
          <a:p>
            <a:fld id="{CC4738E0-6B3F-435A-9F83-A51A65E075A4}" type="datetimeFigureOut">
              <a:rPr lang="en-GB" smtClean="0"/>
              <a:t>08/05/2024</a:t>
            </a:fld>
            <a:endParaRPr lang="en-GB"/>
          </a:p>
        </p:txBody>
      </p:sp>
      <p:sp>
        <p:nvSpPr>
          <p:cNvPr id="6" name="Footer Placeholder 5">
            <a:extLst>
              <a:ext uri="{FF2B5EF4-FFF2-40B4-BE49-F238E27FC236}">
                <a16:creationId xmlns:a16="http://schemas.microsoft.com/office/drawing/2014/main" id="{D2439B6A-9577-A6E3-9B69-6B44AEC6804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6CA4174-615E-2DBF-B7E8-8B1EDA9C8532}"/>
              </a:ext>
            </a:extLst>
          </p:cNvPr>
          <p:cNvSpPr>
            <a:spLocks noGrp="1"/>
          </p:cNvSpPr>
          <p:nvPr>
            <p:ph type="sldNum" sz="quarter" idx="12"/>
          </p:nvPr>
        </p:nvSpPr>
        <p:spPr/>
        <p:txBody>
          <a:bodyPr/>
          <a:lstStyle/>
          <a:p>
            <a:fld id="{AA9BB3EF-F911-457B-B656-D8322488CAE5}" type="slidenum">
              <a:rPr lang="en-GB" smtClean="0"/>
              <a:t>‹#›</a:t>
            </a:fld>
            <a:endParaRPr lang="en-GB"/>
          </a:p>
        </p:txBody>
      </p:sp>
    </p:spTree>
    <p:extLst>
      <p:ext uri="{BB962C8B-B14F-4D97-AF65-F5344CB8AC3E}">
        <p14:creationId xmlns:p14="http://schemas.microsoft.com/office/powerpoint/2010/main" val="2031464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5B283-3B8F-2B81-9CCB-8D8BE141B7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66A85AB-76AA-3374-444F-BE7E2BE1A5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1BDACA9-8AF2-55C0-566E-352CADE104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E48646B-8AB6-EC19-5080-ACD032CD9CB9}"/>
              </a:ext>
            </a:extLst>
          </p:cNvPr>
          <p:cNvSpPr>
            <a:spLocks noGrp="1"/>
          </p:cNvSpPr>
          <p:nvPr>
            <p:ph type="dt" sz="half" idx="10"/>
          </p:nvPr>
        </p:nvSpPr>
        <p:spPr/>
        <p:txBody>
          <a:bodyPr/>
          <a:lstStyle/>
          <a:p>
            <a:fld id="{CC4738E0-6B3F-435A-9F83-A51A65E075A4}" type="datetimeFigureOut">
              <a:rPr lang="en-GB" smtClean="0"/>
              <a:t>08/05/2024</a:t>
            </a:fld>
            <a:endParaRPr lang="en-GB"/>
          </a:p>
        </p:txBody>
      </p:sp>
      <p:sp>
        <p:nvSpPr>
          <p:cNvPr id="6" name="Footer Placeholder 5">
            <a:extLst>
              <a:ext uri="{FF2B5EF4-FFF2-40B4-BE49-F238E27FC236}">
                <a16:creationId xmlns:a16="http://schemas.microsoft.com/office/drawing/2014/main" id="{3E4A6834-0945-99A3-EAF7-9221381159F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2E54D4D-DF7D-A7BC-4284-F0BEE70EE464}"/>
              </a:ext>
            </a:extLst>
          </p:cNvPr>
          <p:cNvSpPr>
            <a:spLocks noGrp="1"/>
          </p:cNvSpPr>
          <p:nvPr>
            <p:ph type="sldNum" sz="quarter" idx="12"/>
          </p:nvPr>
        </p:nvSpPr>
        <p:spPr/>
        <p:txBody>
          <a:bodyPr/>
          <a:lstStyle/>
          <a:p>
            <a:fld id="{AA9BB3EF-F911-457B-B656-D8322488CAE5}" type="slidenum">
              <a:rPr lang="en-GB" smtClean="0"/>
              <a:t>‹#›</a:t>
            </a:fld>
            <a:endParaRPr lang="en-GB"/>
          </a:p>
        </p:txBody>
      </p:sp>
    </p:spTree>
    <p:extLst>
      <p:ext uri="{BB962C8B-B14F-4D97-AF65-F5344CB8AC3E}">
        <p14:creationId xmlns:p14="http://schemas.microsoft.com/office/powerpoint/2010/main" val="220742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F928FDA-4EF0-2BCC-E310-C5EFA75D5B9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7FD72C1-07E3-CFCF-A898-1A3F2BEADC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624ED4C-1CF1-71EB-4970-49BDB86780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4738E0-6B3F-435A-9F83-A51A65E075A4}" type="datetimeFigureOut">
              <a:rPr lang="en-GB" smtClean="0"/>
              <a:t>08/05/2024</a:t>
            </a:fld>
            <a:endParaRPr lang="en-GB"/>
          </a:p>
        </p:txBody>
      </p:sp>
      <p:sp>
        <p:nvSpPr>
          <p:cNvPr id="5" name="Footer Placeholder 4">
            <a:extLst>
              <a:ext uri="{FF2B5EF4-FFF2-40B4-BE49-F238E27FC236}">
                <a16:creationId xmlns:a16="http://schemas.microsoft.com/office/drawing/2014/main" id="{D72FBCE5-D8F4-4A17-744A-27D36DE551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F2874EC-8339-1210-221B-F43454A31D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9BB3EF-F911-457B-B656-D8322488CAE5}" type="slidenum">
              <a:rPr lang="en-GB" smtClean="0"/>
              <a:t>‹#›</a:t>
            </a:fld>
            <a:endParaRPr lang="en-GB"/>
          </a:p>
        </p:txBody>
      </p:sp>
    </p:spTree>
    <p:extLst>
      <p:ext uri="{BB962C8B-B14F-4D97-AF65-F5344CB8AC3E}">
        <p14:creationId xmlns:p14="http://schemas.microsoft.com/office/powerpoint/2010/main" val="36364197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18" Type="http://schemas.openxmlformats.org/officeDocument/2006/relationships/image" Target="../media/image19.sv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notesSlide" Target="../notesSlides/notesSlide1.xml"/><Relationship Id="rId16" Type="http://schemas.openxmlformats.org/officeDocument/2006/relationships/image" Target="../media/image17.svg"/><Relationship Id="rId20" Type="http://schemas.openxmlformats.org/officeDocument/2006/relationships/image" Target="../media/image21.svg"/><Relationship Id="rId1" Type="http://schemas.openxmlformats.org/officeDocument/2006/relationships/slideLayout" Target="../slideLayouts/slideLayout1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png"/><Relationship Id="rId10" Type="http://schemas.openxmlformats.org/officeDocument/2006/relationships/image" Target="../media/image11.svg"/><Relationship Id="rId19" Type="http://schemas.openxmlformats.org/officeDocument/2006/relationships/image" Target="../media/image20.pn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3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Text&#10;&#10;Description automatically generated with medium confidence">
            <a:extLst>
              <a:ext uri="{FF2B5EF4-FFF2-40B4-BE49-F238E27FC236}">
                <a16:creationId xmlns:a16="http://schemas.microsoft.com/office/drawing/2014/main" id="{E22A2B65-46FE-8058-B6F3-F0FDF537C6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57"/>
            <a:ext cx="12192000" cy="6857143"/>
          </a:xfrm>
          <a:prstGeom prst="rect">
            <a:avLst/>
          </a:prstGeom>
        </p:spPr>
      </p:pic>
      <p:sp>
        <p:nvSpPr>
          <p:cNvPr id="5" name="Rectangle 4"/>
          <p:cNvSpPr/>
          <p:nvPr/>
        </p:nvSpPr>
        <p:spPr>
          <a:xfrm>
            <a:off x="993058" y="2283601"/>
            <a:ext cx="10515600" cy="1385288"/>
          </a:xfrm>
          <a:prstGeom prst="rect">
            <a:avLst/>
          </a:prstGeom>
          <a:gradFill>
            <a:gsLst>
              <a:gs pos="65000">
                <a:schemeClr val="bg1"/>
              </a:gs>
              <a:gs pos="100000">
                <a:schemeClr val="accent6">
                  <a:lumMod val="20000"/>
                  <a:lumOff val="8000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2" name="Title 1">
            <a:extLst>
              <a:ext uri="{FF2B5EF4-FFF2-40B4-BE49-F238E27FC236}">
                <a16:creationId xmlns:a16="http://schemas.microsoft.com/office/drawing/2014/main" id="{850F4E2B-82FF-0F6E-1F05-D6C3FD9D5021}"/>
              </a:ext>
            </a:extLst>
          </p:cNvPr>
          <p:cNvSpPr>
            <a:spLocks noGrp="1"/>
          </p:cNvSpPr>
          <p:nvPr>
            <p:ph type="ctrTitle"/>
          </p:nvPr>
        </p:nvSpPr>
        <p:spPr>
          <a:xfrm>
            <a:off x="993058" y="1214438"/>
            <a:ext cx="10205884" cy="2387600"/>
          </a:xfrm>
        </p:spPr>
        <p:txBody>
          <a:bodyPr>
            <a:normAutofit fontScale="90000"/>
          </a:bodyPr>
          <a:lstStyle/>
          <a:p>
            <a:r>
              <a:rPr lang="en-GB" dirty="0">
                <a:solidFill>
                  <a:srgbClr val="002060"/>
                </a:solidFill>
                <a:latin typeface="Arial" panose="020B0604020202020204" pitchFamily="34" charset="0"/>
                <a:cs typeface="Arial" panose="020B0604020202020204" pitchFamily="34" charset="0"/>
              </a:rPr>
              <a:t>Cardiff Adult &amp; Children’s Services Market Stability Report Annual Review –April 2024</a:t>
            </a:r>
          </a:p>
        </p:txBody>
      </p:sp>
    </p:spTree>
    <p:extLst>
      <p:ext uri="{BB962C8B-B14F-4D97-AF65-F5344CB8AC3E}">
        <p14:creationId xmlns:p14="http://schemas.microsoft.com/office/powerpoint/2010/main" val="1436486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Text&#10;&#10;Description automatically generated with medium confidence">
            <a:extLst>
              <a:ext uri="{FF2B5EF4-FFF2-40B4-BE49-F238E27FC236}">
                <a16:creationId xmlns:a16="http://schemas.microsoft.com/office/drawing/2014/main" id="{E22A2B65-46FE-8058-B6F3-F0FDF537C6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57"/>
            <a:ext cx="12192000" cy="6857143"/>
          </a:xfrm>
          <a:prstGeom prst="rect">
            <a:avLst/>
          </a:prstGeom>
        </p:spPr>
      </p:pic>
      <p:sp>
        <p:nvSpPr>
          <p:cNvPr id="7" name="TextBox 6"/>
          <p:cNvSpPr txBox="1"/>
          <p:nvPr/>
        </p:nvSpPr>
        <p:spPr>
          <a:xfrm>
            <a:off x="967874" y="1240589"/>
            <a:ext cx="9422063" cy="369332"/>
          </a:xfrm>
          <a:prstGeom prst="rect">
            <a:avLst/>
          </a:prstGeom>
          <a:noFill/>
        </p:spPr>
        <p:txBody>
          <a:bodyPr wrap="square" rtlCol="0">
            <a:spAutoFit/>
          </a:bodyPr>
          <a:lstStyle/>
          <a:p>
            <a:pPr marL="285750" indent="-285750">
              <a:buFont typeface="Arial" panose="020B0604020202020204" pitchFamily="34" charset="0"/>
              <a:buChar char="•"/>
            </a:pPr>
            <a:endParaRPr lang="en-GB" dirty="0"/>
          </a:p>
        </p:txBody>
      </p:sp>
      <p:sp>
        <p:nvSpPr>
          <p:cNvPr id="10" name="Rectangle 9">
            <a:extLst>
              <a:ext uri="{FF2B5EF4-FFF2-40B4-BE49-F238E27FC236}">
                <a16:creationId xmlns:a16="http://schemas.microsoft.com/office/drawing/2014/main" id="{B441BD36-0FF3-3965-5BE0-FDCA82C3F6AE}"/>
              </a:ext>
            </a:extLst>
          </p:cNvPr>
          <p:cNvSpPr/>
          <p:nvPr/>
        </p:nvSpPr>
        <p:spPr>
          <a:xfrm>
            <a:off x="0" y="857"/>
            <a:ext cx="12192000" cy="5033876"/>
          </a:xfrm>
          <a:prstGeom prst="rect">
            <a:avLst/>
          </a:prstGeom>
          <a:gradFill flip="none" rotWithShape="1">
            <a:gsLst>
              <a:gs pos="30000">
                <a:schemeClr val="bg1"/>
              </a:gs>
              <a:gs pos="100000">
                <a:schemeClr val="accent6">
                  <a:lumMod val="20000"/>
                  <a:lumOff val="8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extBox 8"/>
          <p:cNvSpPr txBox="1"/>
          <p:nvPr/>
        </p:nvSpPr>
        <p:spPr>
          <a:xfrm>
            <a:off x="261853" y="690173"/>
            <a:ext cx="11480969" cy="2215991"/>
          </a:xfrm>
          <a:prstGeom prst="rect">
            <a:avLst/>
          </a:prstGeom>
          <a:noFill/>
        </p:spPr>
        <p:txBody>
          <a:bodyPr wrap="square" rtlCol="0">
            <a:spAutoFit/>
          </a:bodyPr>
          <a:lstStyle/>
          <a:p>
            <a:endParaRPr lang="en-GB" sz="2400"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2400" dirty="0">
              <a:solidFill>
                <a:srgbClr val="002060"/>
              </a:solidFill>
              <a:latin typeface="Arial" panose="020B0604020202020204" pitchFamily="34" charset="0"/>
              <a:cs typeface="Arial" panose="020B0604020202020204" pitchFamily="34" charset="0"/>
            </a:endParaRPr>
          </a:p>
          <a:p>
            <a:r>
              <a:rPr lang="en-GB" sz="2400" dirty="0">
                <a:solidFill>
                  <a:srgbClr val="002060"/>
                </a:solidFill>
                <a:latin typeface="Arial" panose="020B0604020202020204" pitchFamily="34" charset="0"/>
                <a:cs typeface="Arial" panose="020B0604020202020204" pitchFamily="34" charset="0"/>
              </a:rPr>
              <a:t> </a:t>
            </a:r>
          </a:p>
          <a:p>
            <a:endParaRPr lang="en-GB"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2400"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2400" dirty="0">
              <a:solidFill>
                <a:srgbClr val="002060"/>
              </a:solidFill>
              <a:latin typeface="Arial" panose="020B0604020202020204" pitchFamily="34" charset="0"/>
              <a:cs typeface="Arial" panose="020B0604020202020204" pitchFamily="34" charset="0"/>
            </a:endParaRPr>
          </a:p>
        </p:txBody>
      </p:sp>
      <p:sp>
        <p:nvSpPr>
          <p:cNvPr id="2" name="Rectangle 1"/>
          <p:cNvSpPr/>
          <p:nvPr/>
        </p:nvSpPr>
        <p:spPr>
          <a:xfrm>
            <a:off x="1117600" y="5508978"/>
            <a:ext cx="10684933" cy="134902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4" name="Table 3"/>
          <p:cNvGraphicFramePr>
            <a:graphicFrameLocks noGrp="1"/>
          </p:cNvGraphicFramePr>
          <p:nvPr>
            <p:extLst>
              <p:ext uri="{D42A27DB-BD31-4B8C-83A1-F6EECF244321}">
                <p14:modId xmlns:p14="http://schemas.microsoft.com/office/powerpoint/2010/main" val="1482876763"/>
              </p:ext>
            </p:extLst>
          </p:nvPr>
        </p:nvGraphicFramePr>
        <p:xfrm>
          <a:off x="5114" y="1"/>
          <a:ext cx="12186885" cy="7802880"/>
        </p:xfrm>
        <a:graphic>
          <a:graphicData uri="http://schemas.openxmlformats.org/drawingml/2006/table">
            <a:tbl>
              <a:tblPr firstRow="1" bandRow="1">
                <a:tableStyleId>{5940675A-B579-460E-94D1-54222C63F5DA}</a:tableStyleId>
              </a:tblPr>
              <a:tblGrid>
                <a:gridCol w="6042872">
                  <a:extLst>
                    <a:ext uri="{9D8B030D-6E8A-4147-A177-3AD203B41FA5}">
                      <a16:colId xmlns:a16="http://schemas.microsoft.com/office/drawing/2014/main" val="20000"/>
                    </a:ext>
                  </a:extLst>
                </a:gridCol>
                <a:gridCol w="6144013">
                  <a:extLst>
                    <a:ext uri="{9D8B030D-6E8A-4147-A177-3AD203B41FA5}">
                      <a16:colId xmlns:a16="http://schemas.microsoft.com/office/drawing/2014/main" val="20001"/>
                    </a:ext>
                  </a:extLst>
                </a:gridCol>
              </a:tblGrid>
              <a:tr h="577635">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kern="1200" dirty="0">
                          <a:solidFill>
                            <a:schemeClr val="bg1"/>
                          </a:solidFill>
                          <a:effectLst/>
                          <a:latin typeface="+mn-lt"/>
                          <a:ea typeface="+mn-ea"/>
                          <a:cs typeface="+mn-cs"/>
                        </a:rPr>
                        <a:t>Improve Market Management of the Domiciliary Care Sector</a:t>
                      </a:r>
                      <a:endParaRPr lang="en-GB" sz="1800" kern="1200" dirty="0">
                        <a:solidFill>
                          <a:schemeClr val="bg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800" kern="1200" dirty="0">
                        <a:solidFill>
                          <a:schemeClr val="bg1"/>
                        </a:solidFill>
                        <a:effectLst/>
                        <a:latin typeface="+mn-lt"/>
                        <a:ea typeface="+mn-ea"/>
                        <a:cs typeface="+mn-cs"/>
                      </a:endParaRPr>
                    </a:p>
                  </a:txBody>
                  <a:tcPr>
                    <a:solidFill>
                      <a:schemeClr val="accent1"/>
                    </a:solidFill>
                  </a:tcPr>
                </a:tc>
                <a:tc hMerge="1">
                  <a:txBody>
                    <a:bodyPr/>
                    <a:lstStyle/>
                    <a:p>
                      <a:endParaRPr lang="en-GB"/>
                    </a:p>
                  </a:txBody>
                  <a:tcPr>
                    <a:solidFill>
                      <a:srgbClr val="FF3333"/>
                    </a:solidFill>
                  </a:tcPr>
                </a:tc>
                <a:extLst>
                  <a:ext uri="{0D108BD9-81ED-4DB2-BD59-A6C34878D82A}">
                    <a16:rowId xmlns:a16="http://schemas.microsoft.com/office/drawing/2014/main" val="10000"/>
                  </a:ext>
                </a:extLst>
              </a:tr>
              <a:tr h="1072750">
                <a:tc>
                  <a:txBody>
                    <a:bodyPr/>
                    <a:lstStyle/>
                    <a:p>
                      <a:pPr algn="l"/>
                      <a:r>
                        <a:rPr lang="en-GB" sz="1600" b="1" dirty="0">
                          <a:latin typeface="Arial" panose="020B0604020202020204" pitchFamily="34" charset="0"/>
                          <a:cs typeface="Arial" panose="020B0604020202020204" pitchFamily="34" charset="0"/>
                        </a:rPr>
                        <a:t>Commissioning Priority: To ensure that </a:t>
                      </a:r>
                      <a:r>
                        <a:rPr lang="en-GB" sz="1800" b="1" kern="1200" dirty="0">
                          <a:solidFill>
                            <a:schemeClr val="tx1"/>
                          </a:solidFill>
                          <a:effectLst/>
                          <a:latin typeface="+mn-lt"/>
                          <a:ea typeface="+mn-ea"/>
                          <a:cs typeface="+mn-cs"/>
                        </a:rPr>
                        <a:t>Domiciliary Care providers can meet Adult Services commissioning priorities for care at home, enabling people with more complex needs to remain at home for longer.</a:t>
                      </a:r>
                      <a:endParaRPr lang="en-GB" sz="1600" b="1" dirty="0">
                        <a:latin typeface="Arial" panose="020B0604020202020204" pitchFamily="34" charset="0"/>
                        <a:cs typeface="Arial" panose="020B0604020202020204" pitchFamily="34" charset="0"/>
                      </a:endParaRP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b="1" kern="1200" baseline="0" dirty="0">
                          <a:solidFill>
                            <a:schemeClr val="tx1"/>
                          </a:solidFill>
                          <a:effectLst/>
                          <a:latin typeface="Arial" panose="020B0604020202020204" pitchFamily="34" charset="0"/>
                          <a:ea typeface="+mn-ea"/>
                          <a:cs typeface="Arial" panose="020B0604020202020204" pitchFamily="34" charset="0"/>
                        </a:rPr>
                        <a:t>Progress Update</a:t>
                      </a:r>
                    </a:p>
                  </a:txBody>
                  <a:tcPr>
                    <a:solidFill>
                      <a:schemeClr val="accent1">
                        <a:lumMod val="20000"/>
                        <a:lumOff val="80000"/>
                      </a:schemeClr>
                    </a:solidFill>
                  </a:tcPr>
                </a:tc>
                <a:extLst>
                  <a:ext uri="{0D108BD9-81ED-4DB2-BD59-A6C34878D82A}">
                    <a16:rowId xmlns:a16="http://schemas.microsoft.com/office/drawing/2014/main" val="10001"/>
                  </a:ext>
                </a:extLst>
              </a:tr>
              <a:tr h="5028321">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kern="1200" dirty="0">
                          <a:solidFill>
                            <a:schemeClr val="tx1"/>
                          </a:solidFill>
                          <a:effectLst/>
                          <a:latin typeface="+mn-lt"/>
                          <a:ea typeface="+mn-ea"/>
                          <a:cs typeface="+mn-cs"/>
                        </a:rPr>
                        <a:t>We will review the locality model to ensure it continues to be fit for purpose to deliver on Adult Services commissioning priorities for care at home.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kern="1200" dirty="0">
                          <a:solidFill>
                            <a:schemeClr val="tx1"/>
                          </a:solidFill>
                          <a:effectLst/>
                          <a:latin typeface="+mn-lt"/>
                          <a:ea typeface="+mn-ea"/>
                          <a:cs typeface="+mn-cs"/>
                        </a:rPr>
                        <a:t>We will establish and embed managed locality networks of providers – with the remit of learning lessons from good practice / research, providing the opportunity for working more collaboratively with smaller groups of providers to problem-solve and improve efficiency in service delivery.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kern="1200" dirty="0">
                          <a:solidFill>
                            <a:schemeClr val="tx1"/>
                          </a:solidFill>
                          <a:effectLst/>
                          <a:latin typeface="+mn-lt"/>
                          <a:ea typeface="+mn-ea"/>
                          <a:cs typeface="+mn-cs"/>
                        </a:rPr>
                        <a:t>We will consider the feasibility of extending use of Discharge to Re-able then Assess (D2RA) to community packages of care to ensure that any over provision of care is addressed straight away so that individuals do not get use to / dependent on having a certain level of care that they do not need.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kern="1200" dirty="0">
                          <a:solidFill>
                            <a:schemeClr val="tx1"/>
                          </a:solidFill>
                          <a:effectLst/>
                          <a:latin typeface="+mn-lt"/>
                          <a:ea typeface="+mn-ea"/>
                          <a:cs typeface="+mn-cs"/>
                        </a:rPr>
                        <a:t>We will utilise the Dynamic Purchasing System ( DPS) to Implement a framework for specialist provision for those with challenging behaviour.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kern="1200" dirty="0">
                          <a:solidFill>
                            <a:schemeClr val="tx1"/>
                          </a:solidFill>
                          <a:effectLst/>
                          <a:latin typeface="+mn-lt"/>
                          <a:ea typeface="+mn-ea"/>
                          <a:cs typeface="+mn-cs"/>
                        </a:rPr>
                        <a:t>We will review DPS arrangements and undertake an options appraisal on future commissioning options for Dom Care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kern="1200" dirty="0">
                          <a:solidFill>
                            <a:schemeClr val="tx1"/>
                          </a:solidFill>
                          <a:effectLst/>
                          <a:latin typeface="+mn-lt"/>
                          <a:ea typeface="+mn-ea"/>
                          <a:cs typeface="+mn-cs"/>
                        </a:rPr>
                        <a:t>We will monitor the arrangements for sponsorship of overseas workers and the size of the overseas workforce and how this continue to impact on care capacity and  identify risks that needs to be  managed and learning needs tht must be addressed. </a:t>
                      </a:r>
                      <a:endParaRPr lang="en-GB" sz="1800" kern="1200" dirty="0">
                        <a:solidFill>
                          <a:schemeClr val="tx1"/>
                        </a:solidFill>
                        <a:effectLst/>
                        <a:latin typeface="+mn-lt"/>
                        <a:ea typeface="+mn-ea"/>
                        <a:cs typeface="+mn-cs"/>
                      </a:endParaRPr>
                    </a:p>
                    <a:p>
                      <a:pPr marL="0" indent="0">
                        <a:buFont typeface="Arial" panose="020B0604020202020204" pitchFamily="34" charset="0"/>
                        <a:buNone/>
                      </a:pPr>
                      <a:endParaRPr lang="en-GB" sz="1600" b="0" dirty="0">
                        <a:latin typeface="Arial" panose="020B0604020202020204" pitchFamily="34" charset="0"/>
                        <a:cs typeface="Arial" panose="020B0604020202020204" pitchFamily="34" charset="0"/>
                      </a:endParaRPr>
                    </a:p>
                  </a:txBody>
                  <a:tcPr>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kern="1200" dirty="0">
                          <a:solidFill>
                            <a:schemeClr val="tx1"/>
                          </a:solidFill>
                          <a:effectLst/>
                          <a:latin typeface="+mn-lt"/>
                          <a:ea typeface="+mn-ea"/>
                          <a:cs typeface="+mn-cs"/>
                        </a:rPr>
                        <a:t>Locality meetings have been established to support market management.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kern="1200" dirty="0">
                          <a:solidFill>
                            <a:schemeClr val="tx1"/>
                          </a:solidFill>
                          <a:effectLst/>
                          <a:latin typeface="+mn-lt"/>
                          <a:ea typeface="+mn-ea"/>
                          <a:cs typeface="+mn-cs"/>
                        </a:rPr>
                        <a:t>Development of a Quality Assurance self-assessment highlights the areas in the locality model that providers should be delivering on currently to evidence quality.</a:t>
                      </a:r>
                      <a:r>
                        <a:rPr lang="en-GB" sz="1600" b="1" kern="1200" dirty="0">
                          <a:solidFill>
                            <a:schemeClr val="tx1"/>
                          </a:solidFill>
                          <a:effectLst/>
                          <a:latin typeface="+mn-lt"/>
                          <a:ea typeface="+mn-ea"/>
                          <a:cs typeface="+mn-cs"/>
                        </a:rPr>
                        <a: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kern="1200" dirty="0">
                          <a:solidFill>
                            <a:schemeClr val="tx1"/>
                          </a:solidFill>
                          <a:effectLst/>
                          <a:latin typeface="+mn-lt"/>
                          <a:ea typeface="+mn-ea"/>
                          <a:cs typeface="+mn-cs"/>
                        </a:rPr>
                        <a:t>A data dashboard is in</a:t>
                      </a:r>
                      <a:r>
                        <a:rPr lang="en-GB" sz="1600" b="1" kern="1200" dirty="0">
                          <a:solidFill>
                            <a:schemeClr val="tx1"/>
                          </a:solidFill>
                          <a:effectLst/>
                          <a:latin typeface="+mn-lt"/>
                          <a:ea typeface="+mn-ea"/>
                          <a:cs typeface="+mn-cs"/>
                        </a:rPr>
                        <a:t> </a:t>
                      </a:r>
                      <a:r>
                        <a:rPr lang="en-GB" sz="1600" kern="1200" dirty="0">
                          <a:solidFill>
                            <a:schemeClr val="tx1"/>
                          </a:solidFill>
                          <a:effectLst/>
                          <a:latin typeface="+mn-lt"/>
                          <a:ea typeface="+mn-ea"/>
                          <a:cs typeface="+mn-cs"/>
                        </a:rPr>
                        <a:t>development to support improved market management.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kern="1200" dirty="0">
                          <a:solidFill>
                            <a:schemeClr val="tx1"/>
                          </a:solidFill>
                          <a:effectLst/>
                          <a:latin typeface="+mn-lt"/>
                          <a:ea typeface="+mn-ea"/>
                          <a:cs typeface="+mn-cs"/>
                        </a:rPr>
                        <a:t>The D2RA model has provided positive learning opportunities for collaborative working –A new D2RA Framework was launched in Jan ’24.</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b="0" kern="1200" dirty="0">
                          <a:solidFill>
                            <a:schemeClr val="tx1"/>
                          </a:solidFill>
                          <a:effectLst/>
                          <a:latin typeface="+mn-lt"/>
                          <a:ea typeface="+mn-ea"/>
                          <a:cs typeface="+mn-cs"/>
                        </a:rPr>
                        <a:t>A scoping exercise has been undertaken to identify levels of need to inform the development of a framework for challenging behaviour.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b="0" kern="1200" dirty="0">
                          <a:solidFill>
                            <a:schemeClr val="tx1"/>
                          </a:solidFill>
                          <a:effectLst/>
                          <a:latin typeface="+mn-lt"/>
                          <a:ea typeface="+mn-ea"/>
                          <a:cs typeface="+mn-cs"/>
                        </a:rPr>
                        <a:t>Work has commenced on an options appraisal to inform future commissioning arrangements.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b="0" kern="1200" dirty="0">
                          <a:solidFill>
                            <a:schemeClr val="tx1"/>
                          </a:solidFill>
                          <a:effectLst/>
                          <a:latin typeface="+mn-lt"/>
                          <a:ea typeface="+mn-ea"/>
                          <a:cs typeface="+mn-cs"/>
                        </a:rPr>
                        <a:t>We have reviewed and updated the Escalating Concerns procedures to  provide a more robust management of provider performance (this includes all commissioned providers).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b="0" kern="1200" dirty="0">
                          <a:solidFill>
                            <a:schemeClr val="tx1"/>
                          </a:solidFill>
                          <a:effectLst/>
                          <a:latin typeface="+mn-lt"/>
                          <a:ea typeface="+mn-ea"/>
                          <a:cs typeface="+mn-cs"/>
                        </a:rPr>
                        <a:t>We have undertaken a survey to determine the size of the overseas workforce and a risk assessment that identifies related risks and how these can be mitigated.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b="0" kern="1200" dirty="0">
                          <a:solidFill>
                            <a:schemeClr val="tx1"/>
                          </a:solidFill>
                          <a:effectLst/>
                          <a:latin typeface="+mn-lt"/>
                          <a:ea typeface="+mn-ea"/>
                          <a:cs typeface="+mn-cs"/>
                        </a:rPr>
                        <a:t>We have developed specific training programmes for overseas workers that address cultural differences and induct them into providing domiciliary care ii the UK.</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800" kern="1200" dirty="0">
                        <a:solidFill>
                          <a:schemeClr val="tx1"/>
                        </a:solidFill>
                        <a:effectLst/>
                        <a:latin typeface="+mn-lt"/>
                        <a:ea typeface="+mn-ea"/>
                        <a:cs typeface="Arial" panose="020B0604020202020204" pitchFamily="34" charset="0"/>
                      </a:endParaRPr>
                    </a:p>
                  </a:txBody>
                  <a:tcPr>
                    <a:solidFill>
                      <a:schemeClr val="bg1"/>
                    </a:solidFill>
                  </a:tcPr>
                </a:tc>
                <a:extLst>
                  <a:ext uri="{0D108BD9-81ED-4DB2-BD59-A6C34878D82A}">
                    <a16:rowId xmlns:a16="http://schemas.microsoft.com/office/drawing/2014/main" val="1631984052"/>
                  </a:ext>
                </a:extLst>
              </a:tr>
            </a:tbl>
          </a:graphicData>
        </a:graphic>
      </p:graphicFrame>
    </p:spTree>
    <p:extLst>
      <p:ext uri="{BB962C8B-B14F-4D97-AF65-F5344CB8AC3E}">
        <p14:creationId xmlns:p14="http://schemas.microsoft.com/office/powerpoint/2010/main" val="22399046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90A6ADD8-87F4-C398-C3E2-DCB4EC52BA5A}"/>
              </a:ext>
            </a:extLst>
          </p:cNvPr>
          <p:cNvSpPr>
            <a:spLocks noGrp="1"/>
          </p:cNvSpPr>
          <p:nvPr>
            <p:ph type="title"/>
          </p:nvPr>
        </p:nvSpPr>
        <p:spPr>
          <a:xfrm>
            <a:off x="1371599" y="294538"/>
            <a:ext cx="9895951" cy="1033669"/>
          </a:xfrm>
        </p:spPr>
        <p:txBody>
          <a:bodyPr>
            <a:normAutofit/>
          </a:bodyPr>
          <a:lstStyle/>
          <a:p>
            <a:r>
              <a:rPr lang="en-GB" sz="4000" b="1">
                <a:solidFill>
                  <a:srgbClr val="FFFFFF"/>
                </a:solidFill>
              </a:rPr>
              <a:t>Adult Services: Review of Themes</a:t>
            </a:r>
          </a:p>
        </p:txBody>
      </p:sp>
      <p:sp>
        <p:nvSpPr>
          <p:cNvPr id="7" name="Content Placeholder 6">
            <a:extLst>
              <a:ext uri="{FF2B5EF4-FFF2-40B4-BE49-F238E27FC236}">
                <a16:creationId xmlns:a16="http://schemas.microsoft.com/office/drawing/2014/main" id="{69937E08-FFD8-FF1F-83F6-CC8A42476241}"/>
              </a:ext>
            </a:extLst>
          </p:cNvPr>
          <p:cNvSpPr>
            <a:spLocks noGrp="1"/>
          </p:cNvSpPr>
          <p:nvPr>
            <p:ph idx="1"/>
          </p:nvPr>
        </p:nvSpPr>
        <p:spPr>
          <a:xfrm>
            <a:off x="78154" y="1704975"/>
            <a:ext cx="12113841" cy="4991100"/>
          </a:xfrm>
        </p:spPr>
        <p:txBody>
          <a:bodyPr anchor="ctr">
            <a:normAutofit/>
          </a:bodyPr>
          <a:lstStyle/>
          <a:p>
            <a:pPr marL="0" indent="0">
              <a:buNone/>
            </a:pPr>
            <a:r>
              <a:rPr lang="en-GB" sz="1400" b="1" dirty="0">
                <a:latin typeface="Arial" panose="020B0604020202020204" pitchFamily="34" charset="0"/>
                <a:cs typeface="Arial" panose="020B0604020202020204" pitchFamily="34" charset="0"/>
              </a:rPr>
              <a:t>Care Homes</a:t>
            </a:r>
          </a:p>
          <a:p>
            <a:pPr marL="0" indent="0">
              <a:buNone/>
            </a:pPr>
            <a:r>
              <a:rPr lang="en-GB" sz="1400" b="1" dirty="0">
                <a:latin typeface="Arial" panose="020B0604020202020204" pitchFamily="34" charset="0"/>
                <a:cs typeface="Arial" panose="020B0604020202020204" pitchFamily="34" charset="0"/>
              </a:rPr>
              <a:t>The report identified that:</a:t>
            </a:r>
          </a:p>
          <a:p>
            <a:r>
              <a:rPr lang="en-GB" sz="1400" kern="100" dirty="0">
                <a:effectLst/>
                <a:latin typeface="Arial" panose="020B0604020202020204" pitchFamily="34" charset="0"/>
                <a:ea typeface="Calibri" panose="020F0502020204030204" pitchFamily="34" charset="0"/>
                <a:cs typeface="Arial" panose="020B0604020202020204" pitchFamily="34" charset="0"/>
              </a:rPr>
              <a:t>Overall, the residential care market was stable, but the shift in need from older people’s general residential to more specialist provision means that there is pressure on dementia and nursing beds. The need to generate investment to re-model excess generic residential care and build up nursing or dementia care was proving challenging, and residential care providers across the sector were generally facing significant issues including workforce pressures, rising levels of complexity, increased costs and reduced occupancy levels. The region recognised the need to assist the older people’s care sector to move away from general residential to home-based care, and to promote additional dementia residential and nursing care. Older people tended to be entering care homes with more complex needs or at a more advanced stage, reinforcing the need to review and reshape care home provision. There was an increasing demand for specialist residential provision for people with a Learning Disability and Mental Health issues and limited choice  to meet needs in the </a:t>
            </a:r>
            <a:r>
              <a:rPr lang="en-GB" sz="1400" kern="100" dirty="0">
                <a:latin typeface="Arial" panose="020B0604020202020204" pitchFamily="34" charset="0"/>
                <a:ea typeface="Calibri" panose="020F0502020204030204" pitchFamily="34" charset="0"/>
                <a:cs typeface="Arial" panose="020B0604020202020204" pitchFamily="34" charset="0"/>
              </a:rPr>
              <a:t>l</a:t>
            </a:r>
            <a:r>
              <a:rPr lang="en-GB" sz="1400" kern="100" dirty="0">
                <a:effectLst/>
                <a:latin typeface="Arial" panose="020B0604020202020204" pitchFamily="34" charset="0"/>
                <a:ea typeface="Calibri" panose="020F0502020204030204" pitchFamily="34" charset="0"/>
                <a:cs typeface="Arial" panose="020B0604020202020204" pitchFamily="34" charset="0"/>
              </a:rPr>
              <a:t>ocal authority area.</a:t>
            </a:r>
          </a:p>
          <a:p>
            <a:pPr marL="0" indent="0">
              <a:buNone/>
            </a:pPr>
            <a:r>
              <a:rPr lang="en-GB" sz="1400" b="1" dirty="0">
                <a:latin typeface="Arial" panose="020B0604020202020204" pitchFamily="34" charset="0"/>
                <a:cs typeface="Arial" panose="020B0604020202020204" pitchFamily="34" charset="0"/>
              </a:rPr>
              <a:t>Current position:</a:t>
            </a:r>
          </a:p>
          <a:p>
            <a:r>
              <a:rPr lang="en-GB" sz="1400" dirty="0">
                <a:latin typeface="Arial" panose="020B0604020202020204" pitchFamily="34" charset="0"/>
                <a:cs typeface="Arial" panose="020B0604020202020204" pitchFamily="34" charset="0"/>
              </a:rPr>
              <a:t>The findings in the report regarding care homes for older people remain current. The key ongoing challenges that commissioners face relate to the way in which we commission and the need to move towards a model that supports provider sustainability and enables providers to invest in developing their homes to meet more complex needs. A review of the older people’s care home market was undertaken in 2023 and the findings put before Cabinet in December 2023. The review proposed a new approach to commissioning using frameworks alongside the current Dynamic Approved Provider List (DAPL) which is felt will improve market stability as well as assisting with market management. Work undertaken to progress the recommendations of the review is summarised on the next slide. </a:t>
            </a:r>
          </a:p>
          <a:p>
            <a:r>
              <a:rPr lang="en-GB" sz="1400" dirty="0">
                <a:latin typeface="Arial" panose="020B0604020202020204" pitchFamily="34" charset="0"/>
                <a:cs typeface="Arial" panose="020B0604020202020204" pitchFamily="34" charset="0"/>
              </a:rPr>
              <a:t>There continues to be pressure to secure specialist placements closer to home.  </a:t>
            </a:r>
          </a:p>
          <a:p>
            <a:r>
              <a:rPr lang="en-GB" sz="1400" dirty="0">
                <a:latin typeface="Arial" panose="020B0604020202020204" pitchFamily="34" charset="0"/>
                <a:cs typeface="Arial" panose="020B0604020202020204" pitchFamily="34" charset="0"/>
              </a:rPr>
              <a:t>Recruitment challenges have not been as significant as in the Domiciliary Care sector, but some care providers have used the Home Office Sponsorship Scheme to employ workers from overseas and work needs to be completed to understand the size of the overseas workforce in the care hoe sector and the associated risks.</a:t>
            </a:r>
          </a:p>
        </p:txBody>
      </p:sp>
    </p:spTree>
    <p:extLst>
      <p:ext uri="{BB962C8B-B14F-4D97-AF65-F5344CB8AC3E}">
        <p14:creationId xmlns:p14="http://schemas.microsoft.com/office/powerpoint/2010/main" val="4416209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Text&#10;&#10;Description automatically generated with medium confidence">
            <a:extLst>
              <a:ext uri="{FF2B5EF4-FFF2-40B4-BE49-F238E27FC236}">
                <a16:creationId xmlns:a16="http://schemas.microsoft.com/office/drawing/2014/main" id="{E22A2B65-46FE-8058-B6F3-F0FDF537C6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57"/>
            <a:ext cx="12192000" cy="6857143"/>
          </a:xfrm>
          <a:prstGeom prst="rect">
            <a:avLst/>
          </a:prstGeom>
        </p:spPr>
      </p:pic>
      <p:sp>
        <p:nvSpPr>
          <p:cNvPr id="7" name="TextBox 6"/>
          <p:cNvSpPr txBox="1"/>
          <p:nvPr/>
        </p:nvSpPr>
        <p:spPr>
          <a:xfrm>
            <a:off x="967874" y="1240589"/>
            <a:ext cx="9422063" cy="369332"/>
          </a:xfrm>
          <a:prstGeom prst="rect">
            <a:avLst/>
          </a:prstGeom>
          <a:noFill/>
        </p:spPr>
        <p:txBody>
          <a:bodyPr wrap="square" rtlCol="0">
            <a:spAutoFit/>
          </a:bodyPr>
          <a:lstStyle/>
          <a:p>
            <a:pPr marL="285750" indent="-285750">
              <a:buFont typeface="Arial" panose="020B0604020202020204" pitchFamily="34" charset="0"/>
              <a:buChar char="•"/>
            </a:pPr>
            <a:endParaRPr lang="en-GB" dirty="0"/>
          </a:p>
        </p:txBody>
      </p:sp>
      <p:sp>
        <p:nvSpPr>
          <p:cNvPr id="10" name="Rectangle 9">
            <a:extLst>
              <a:ext uri="{FF2B5EF4-FFF2-40B4-BE49-F238E27FC236}">
                <a16:creationId xmlns:a16="http://schemas.microsoft.com/office/drawing/2014/main" id="{B441BD36-0FF3-3965-5BE0-FDCA82C3F6AE}"/>
              </a:ext>
            </a:extLst>
          </p:cNvPr>
          <p:cNvSpPr/>
          <p:nvPr/>
        </p:nvSpPr>
        <p:spPr>
          <a:xfrm>
            <a:off x="0" y="857"/>
            <a:ext cx="12192000" cy="5033876"/>
          </a:xfrm>
          <a:prstGeom prst="rect">
            <a:avLst/>
          </a:prstGeom>
          <a:gradFill flip="none" rotWithShape="1">
            <a:gsLst>
              <a:gs pos="30000">
                <a:schemeClr val="bg1"/>
              </a:gs>
              <a:gs pos="100000">
                <a:schemeClr val="accent6">
                  <a:lumMod val="20000"/>
                  <a:lumOff val="8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extBox 8"/>
          <p:cNvSpPr txBox="1"/>
          <p:nvPr/>
        </p:nvSpPr>
        <p:spPr>
          <a:xfrm>
            <a:off x="261853" y="690173"/>
            <a:ext cx="11480969" cy="2215991"/>
          </a:xfrm>
          <a:prstGeom prst="rect">
            <a:avLst/>
          </a:prstGeom>
          <a:noFill/>
        </p:spPr>
        <p:txBody>
          <a:bodyPr wrap="square" rtlCol="0">
            <a:spAutoFit/>
          </a:bodyPr>
          <a:lstStyle/>
          <a:p>
            <a:endParaRPr lang="en-GB" sz="2400"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2400" dirty="0">
              <a:solidFill>
                <a:srgbClr val="002060"/>
              </a:solidFill>
              <a:latin typeface="Arial" panose="020B0604020202020204" pitchFamily="34" charset="0"/>
              <a:cs typeface="Arial" panose="020B0604020202020204" pitchFamily="34" charset="0"/>
            </a:endParaRPr>
          </a:p>
          <a:p>
            <a:r>
              <a:rPr lang="en-GB" sz="2400" dirty="0">
                <a:solidFill>
                  <a:srgbClr val="002060"/>
                </a:solidFill>
                <a:latin typeface="Arial" panose="020B0604020202020204" pitchFamily="34" charset="0"/>
                <a:cs typeface="Arial" panose="020B0604020202020204" pitchFamily="34" charset="0"/>
              </a:rPr>
              <a:t> </a:t>
            </a:r>
          </a:p>
          <a:p>
            <a:endParaRPr lang="en-GB"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2400"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2400" dirty="0">
              <a:solidFill>
                <a:srgbClr val="002060"/>
              </a:solidFill>
              <a:latin typeface="Arial" panose="020B0604020202020204" pitchFamily="34" charset="0"/>
              <a:cs typeface="Arial" panose="020B060402020202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919955767"/>
              </p:ext>
            </p:extLst>
          </p:nvPr>
        </p:nvGraphicFramePr>
        <p:xfrm>
          <a:off x="0" y="-1"/>
          <a:ext cx="12192000" cy="7709401"/>
        </p:xfrm>
        <a:graphic>
          <a:graphicData uri="http://schemas.openxmlformats.org/drawingml/2006/table">
            <a:tbl>
              <a:tblPr firstRow="1" bandRow="1">
                <a:tableStyleId>{5940675A-B579-460E-94D1-54222C63F5DA}</a:tableStyleId>
              </a:tblPr>
              <a:tblGrid>
                <a:gridCol w="6092608">
                  <a:extLst>
                    <a:ext uri="{9D8B030D-6E8A-4147-A177-3AD203B41FA5}">
                      <a16:colId xmlns:a16="http://schemas.microsoft.com/office/drawing/2014/main" val="20000"/>
                    </a:ext>
                  </a:extLst>
                </a:gridCol>
                <a:gridCol w="6099392">
                  <a:extLst>
                    <a:ext uri="{9D8B030D-6E8A-4147-A177-3AD203B41FA5}">
                      <a16:colId xmlns:a16="http://schemas.microsoft.com/office/drawing/2014/main" val="20001"/>
                    </a:ext>
                  </a:extLst>
                </a:gridCol>
              </a:tblGrid>
              <a:tr h="810592">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kern="1200" dirty="0">
                          <a:solidFill>
                            <a:schemeClr val="bg1"/>
                          </a:solidFill>
                          <a:effectLst/>
                          <a:latin typeface="+mn-lt"/>
                          <a:ea typeface="+mn-ea"/>
                          <a:cs typeface="+mn-cs"/>
                        </a:rPr>
                        <a:t>Improve Market Management of the Care Home Sector by Modernising our Approach to Commissioning</a:t>
                      </a:r>
                      <a:endParaRPr lang="en-GB" sz="1800" kern="1200" dirty="0">
                        <a:solidFill>
                          <a:schemeClr val="bg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800" kern="1200" dirty="0">
                        <a:solidFill>
                          <a:schemeClr val="bg1"/>
                        </a:solidFill>
                        <a:effectLst/>
                        <a:latin typeface="+mn-lt"/>
                        <a:ea typeface="+mn-ea"/>
                        <a:cs typeface="+mn-cs"/>
                      </a:endParaRPr>
                    </a:p>
                  </a:txBody>
                  <a:tcPr>
                    <a:solidFill>
                      <a:schemeClr val="accent1"/>
                    </a:solidFill>
                  </a:tcPr>
                </a:tc>
                <a:tc hMerge="1">
                  <a:txBody>
                    <a:bodyPr/>
                    <a:lstStyle/>
                    <a:p>
                      <a:endParaRPr lang="en-GB"/>
                    </a:p>
                  </a:txBody>
                  <a:tcPr>
                    <a:solidFill>
                      <a:srgbClr val="FF3333"/>
                    </a:solidFill>
                  </a:tcPr>
                </a:tc>
                <a:extLst>
                  <a:ext uri="{0D108BD9-81ED-4DB2-BD59-A6C34878D82A}">
                    <a16:rowId xmlns:a16="http://schemas.microsoft.com/office/drawing/2014/main" val="10000"/>
                  </a:ext>
                </a:extLst>
              </a:tr>
              <a:tr h="1128943">
                <a:tc>
                  <a:txBody>
                    <a:bodyPr/>
                    <a:lstStyle/>
                    <a:p>
                      <a:pPr algn="ctr"/>
                      <a:r>
                        <a:rPr lang="en-GB" sz="1800" b="1" kern="1200" dirty="0">
                          <a:solidFill>
                            <a:schemeClr val="tx1"/>
                          </a:solidFill>
                          <a:effectLst/>
                          <a:latin typeface="+mn-lt"/>
                          <a:ea typeface="+mn-ea"/>
                          <a:cs typeface="+mn-cs"/>
                        </a:rPr>
                        <a:t>Commissioning Priority: To ensure the category of placements offered by Providers of care homes for older people align with Adult Services commission priorities and are affordable. We will also take action to ensure that the needs of adults with a Learning Disability who require residential care can be appropriately met close to home.</a:t>
                      </a:r>
                    </a:p>
                    <a:p>
                      <a:pPr algn="ctr"/>
                      <a:endParaRPr lang="en-GB" sz="1600" b="1" dirty="0">
                        <a:latin typeface="Arial" panose="020B0604020202020204" pitchFamily="34" charset="0"/>
                        <a:cs typeface="Arial" panose="020B0604020202020204" pitchFamily="34" charset="0"/>
                      </a:endParaRPr>
                    </a:p>
                  </a:txBody>
                  <a:tcP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b="1" kern="1200" baseline="0" dirty="0">
                          <a:solidFill>
                            <a:schemeClr val="tx1"/>
                          </a:solidFill>
                          <a:effectLst/>
                          <a:latin typeface="Arial" panose="020B0604020202020204" pitchFamily="34" charset="0"/>
                          <a:ea typeface="+mn-ea"/>
                          <a:cs typeface="Arial" panose="020B0604020202020204" pitchFamily="34" charset="0"/>
                        </a:rPr>
                        <a:t>Progress Update</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400" b="1" kern="1200" baseline="0" dirty="0">
                        <a:solidFill>
                          <a:schemeClr val="tx1"/>
                        </a:solidFill>
                        <a:effectLst/>
                        <a:latin typeface="Arial" panose="020B0604020202020204" pitchFamily="34" charset="0"/>
                        <a:ea typeface="+mn-ea"/>
                        <a:cs typeface="Arial" panose="020B0604020202020204" pitchFamily="34" charset="0"/>
                      </a:endParaRPr>
                    </a:p>
                  </a:txBody>
                  <a:tcPr>
                    <a:solidFill>
                      <a:schemeClr val="accent1">
                        <a:lumMod val="20000"/>
                        <a:lumOff val="80000"/>
                      </a:schemeClr>
                    </a:solidFill>
                  </a:tcPr>
                </a:tc>
                <a:extLst>
                  <a:ext uri="{0D108BD9-81ED-4DB2-BD59-A6C34878D82A}">
                    <a16:rowId xmlns:a16="http://schemas.microsoft.com/office/drawing/2014/main" val="10001"/>
                  </a:ext>
                </a:extLst>
              </a:tr>
              <a:tr h="4917609">
                <a:tc>
                  <a:txBody>
                    <a:bodyPr/>
                    <a:lstStyle/>
                    <a:p>
                      <a:pPr marL="742950" lvl="1" indent="-285750">
                        <a:buFont typeface="Arial" panose="020B0604020202020204" pitchFamily="34" charset="0"/>
                        <a:buChar char="•"/>
                      </a:pPr>
                      <a:r>
                        <a:rPr lang="en-GB" sz="1800" kern="1200" dirty="0">
                          <a:solidFill>
                            <a:schemeClr val="tx1"/>
                          </a:solidFill>
                          <a:effectLst/>
                          <a:latin typeface="+mn-lt"/>
                          <a:ea typeface="+mn-ea"/>
                          <a:cs typeface="+mn-cs"/>
                        </a:rPr>
                        <a:t>We will introduce frameworks for respite, dementia residential &amp; nursing care, alongside the DAPL that enable Adult Services to secure set rates for care, focussing on the type of care that presents the most challenges currently due to </a:t>
                      </a:r>
                      <a:r>
                        <a:rPr lang="en-GB" sz="1800" kern="1200" dirty="0">
                          <a:solidFill>
                            <a:schemeClr val="tx1"/>
                          </a:solidFill>
                          <a:effectLst/>
                          <a:latin typeface="Arial" panose="020B0604020202020204" pitchFamily="34" charset="0"/>
                          <a:ea typeface="+mn-ea"/>
                          <a:cs typeface="Arial" panose="020B0604020202020204" pitchFamily="34" charset="0"/>
                        </a:rPr>
                        <a:t>demand</a:t>
                      </a:r>
                      <a:r>
                        <a:rPr lang="en-GB" sz="1800" kern="1200" dirty="0">
                          <a:solidFill>
                            <a:schemeClr val="tx1"/>
                          </a:solidFill>
                          <a:effectLst/>
                          <a:latin typeface="+mn-lt"/>
                          <a:ea typeface="+mn-ea"/>
                          <a:cs typeface="+mn-cs"/>
                        </a:rPr>
                        <a:t> and cost. </a:t>
                      </a:r>
                    </a:p>
                    <a:p>
                      <a:pPr marL="742950" lvl="1" indent="-285750">
                        <a:buFont typeface="Arial" panose="020B0604020202020204" pitchFamily="34" charset="0"/>
                        <a:buChar char="•"/>
                      </a:pPr>
                      <a:r>
                        <a:rPr lang="en-GB" sz="1800" kern="1200" dirty="0">
                          <a:solidFill>
                            <a:schemeClr val="tx1"/>
                          </a:solidFill>
                          <a:effectLst/>
                          <a:latin typeface="+mn-lt"/>
                          <a:ea typeface="+mn-ea"/>
                          <a:cs typeface="+mn-cs"/>
                        </a:rPr>
                        <a:t>We will engage with the market to increase the range of residential provision for adults with a learning disability that meets demand and affordability. </a:t>
                      </a:r>
                    </a:p>
                    <a:p>
                      <a:pPr marL="742950" lvl="1" indent="-285750">
                        <a:buFont typeface="Arial" panose="020B0604020202020204" pitchFamily="34" charset="0"/>
                        <a:buChar char="•"/>
                      </a:pPr>
                      <a:endParaRPr lang="en-GB" sz="1800" kern="1200" dirty="0">
                        <a:solidFill>
                          <a:schemeClr val="tx1"/>
                        </a:solidFill>
                        <a:effectLst/>
                        <a:latin typeface="+mn-lt"/>
                        <a:ea typeface="+mn-ea"/>
                        <a:cs typeface="+mn-cs"/>
                      </a:endParaRPr>
                    </a:p>
                    <a:p>
                      <a:pPr marL="742950" lvl="1" indent="-285750">
                        <a:buFont typeface="Arial" panose="020B0604020202020204" pitchFamily="34" charset="0"/>
                        <a:buChar char="•"/>
                      </a:pPr>
                      <a:endParaRPr lang="en-GB" sz="1600" dirty="0">
                        <a:effectLst/>
                        <a:latin typeface="+mn-lt"/>
                        <a:ea typeface="Calibri" panose="020F0502020204030204" pitchFamily="34" charset="0"/>
                        <a:cs typeface="Times New Roman" panose="02020603050405020304" pitchFamily="18" charset="0"/>
                      </a:endParaRPr>
                    </a:p>
                  </a:txBody>
                  <a:tcPr marL="114300" marR="114300" marT="0" marB="0">
                    <a:solidFill>
                      <a:schemeClr val="bg1"/>
                    </a:solidFill>
                  </a:tcPr>
                </a:tc>
                <a:tc>
                  <a:txBody>
                    <a:bodyPr/>
                    <a:lstStyle/>
                    <a:p>
                      <a:pPr marL="342900" lvl="0" indent="-342900">
                        <a:lnSpc>
                          <a:spcPct val="107000"/>
                        </a:lnSpc>
                        <a:buFont typeface="Symbol" panose="05050102010706020507" pitchFamily="18" charset="2"/>
                        <a:buChar char=""/>
                      </a:pPr>
                      <a:r>
                        <a:rPr lang="en-GB"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We have undertaken a review of the older person’s care home market and a new approach to fee setting and commissioning has been agreed by Cabinet.</a:t>
                      </a:r>
                    </a:p>
                    <a:p>
                      <a:pPr marL="342900" lvl="0" indent="-342900">
                        <a:lnSpc>
                          <a:spcPct val="107000"/>
                        </a:lnSpc>
                        <a:buFont typeface="Symbol" panose="05050102010706020507" pitchFamily="18" charset="2"/>
                        <a:buChar char=""/>
                      </a:pPr>
                      <a:r>
                        <a:rPr lang="en-GB"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Work has commenced on analysis of respite needs and development of a respite framework and project meetings have been convened to progress operational arrangements for the framework. </a:t>
                      </a:r>
                      <a:r>
                        <a:rPr lang="en-GB"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It is expected that the new framework will launch before the end of 2024 and the frameworks for residential dementia and nursing placements will be progressed alongside this arrangements, learning lessons from the approach taken for the commissioning of Respite ( see also section on Respite Provision).</a:t>
                      </a:r>
                    </a:p>
                    <a:p>
                      <a:pPr marL="342900" lvl="0" indent="-342900">
                        <a:lnSpc>
                          <a:spcPct val="107000"/>
                        </a:lnSpc>
                        <a:spcAft>
                          <a:spcPts val="800"/>
                        </a:spcAft>
                        <a:buFont typeface="Symbol" panose="05050102010706020507" pitchFamily="18" charset="2"/>
                        <a:buChar char=""/>
                      </a:pPr>
                      <a:r>
                        <a:rPr lang="en-GB"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Work on increasing residential provision closer to home  for adults with a learning disability is currently at the scoping stage.</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bg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1625785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90A6ADD8-87F4-C398-C3E2-DCB4EC52BA5A}"/>
              </a:ext>
            </a:extLst>
          </p:cNvPr>
          <p:cNvSpPr>
            <a:spLocks noGrp="1"/>
          </p:cNvSpPr>
          <p:nvPr>
            <p:ph type="title"/>
          </p:nvPr>
        </p:nvSpPr>
        <p:spPr>
          <a:xfrm>
            <a:off x="1371599" y="294538"/>
            <a:ext cx="9895951" cy="1033669"/>
          </a:xfrm>
        </p:spPr>
        <p:txBody>
          <a:bodyPr>
            <a:normAutofit/>
          </a:bodyPr>
          <a:lstStyle/>
          <a:p>
            <a:r>
              <a:rPr lang="en-GB" sz="4000" b="1">
                <a:solidFill>
                  <a:srgbClr val="FFFFFF"/>
                </a:solidFill>
              </a:rPr>
              <a:t>Adult Services: Review of Themes</a:t>
            </a:r>
          </a:p>
        </p:txBody>
      </p:sp>
      <p:sp>
        <p:nvSpPr>
          <p:cNvPr id="7" name="Content Placeholder 6">
            <a:extLst>
              <a:ext uri="{FF2B5EF4-FFF2-40B4-BE49-F238E27FC236}">
                <a16:creationId xmlns:a16="http://schemas.microsoft.com/office/drawing/2014/main" id="{69937E08-FFD8-FF1F-83F6-CC8A42476241}"/>
              </a:ext>
            </a:extLst>
          </p:cNvPr>
          <p:cNvSpPr>
            <a:spLocks noGrp="1"/>
          </p:cNvSpPr>
          <p:nvPr>
            <p:ph idx="1"/>
          </p:nvPr>
        </p:nvSpPr>
        <p:spPr>
          <a:xfrm>
            <a:off x="54709" y="1622745"/>
            <a:ext cx="11996614" cy="5168824"/>
          </a:xfrm>
        </p:spPr>
        <p:txBody>
          <a:bodyPr anchor="ctr">
            <a:normAutofit/>
          </a:bodyPr>
          <a:lstStyle/>
          <a:p>
            <a:pPr marL="0" indent="0">
              <a:buNone/>
            </a:pPr>
            <a:r>
              <a:rPr lang="en-GB" sz="1900" b="1" dirty="0">
                <a:latin typeface="Arial" panose="020B0604020202020204" pitchFamily="34" charset="0"/>
                <a:ea typeface="Times New Roman" panose="02020603050405020304" pitchFamily="18" charset="0"/>
                <a:cs typeface="Arial" panose="020B0604020202020204" pitchFamily="34" charset="0"/>
              </a:rPr>
              <a:t>A</a:t>
            </a:r>
            <a:r>
              <a:rPr lang="en-GB" sz="1900" b="1" dirty="0">
                <a:effectLst/>
                <a:latin typeface="Arial" panose="020B0604020202020204" pitchFamily="34" charset="0"/>
                <a:ea typeface="Times New Roman" panose="02020603050405020304" pitchFamily="18" charset="0"/>
                <a:cs typeface="Arial" panose="020B0604020202020204" pitchFamily="34" charset="0"/>
              </a:rPr>
              <a:t>ccommodation with support. </a:t>
            </a:r>
            <a:endParaRPr lang="en-GB" sz="1900" dirty="0"/>
          </a:p>
          <a:p>
            <a:pPr marL="0" indent="0">
              <a:buNone/>
            </a:pPr>
            <a:r>
              <a:rPr lang="en-GB" sz="1800" b="1" dirty="0">
                <a:latin typeface="Arial" panose="020B0604020202020204" pitchFamily="34" charset="0"/>
                <a:cs typeface="Arial" panose="020B0604020202020204" pitchFamily="34" charset="0"/>
              </a:rPr>
              <a:t>The report identified that:</a:t>
            </a:r>
          </a:p>
          <a:p>
            <a:pPr marL="342900" lvl="0" indent="-342900">
              <a:buFont typeface="Symbol" panose="05050102010706020507" pitchFamily="18" charset="2"/>
              <a:buChar char=""/>
            </a:pPr>
            <a:r>
              <a:rPr lang="en-GB" sz="1800" kern="100" dirty="0">
                <a:effectLst/>
                <a:latin typeface="Arial" panose="020B0604020202020204" pitchFamily="34" charset="0"/>
                <a:ea typeface="Calibri" panose="020F0502020204030204" pitchFamily="34" charset="0"/>
                <a:cs typeface="Arial" panose="020B0604020202020204" pitchFamily="34" charset="0"/>
              </a:rPr>
              <a:t>Demand exceeded supply for Extra Care and supported accommodation as the population ages and people’s expectations change. New services were not growing fast enough.</a:t>
            </a:r>
            <a:r>
              <a:rPr lang="en-GB" sz="1800" kern="100" dirty="0">
                <a:effectLst/>
                <a:latin typeface="Arial" panose="020B0604020202020204" pitchFamily="34" charset="0"/>
                <a:ea typeface="Times New Roman" panose="02020603050405020304" pitchFamily="18" charset="0"/>
                <a:cs typeface="Arial" panose="020B0604020202020204" pitchFamily="34" charset="0"/>
              </a:rPr>
              <a:t> A more strategic approach to commissioning was required, including further investment to scale up alternative community provision, including a diverse range of housing-based care / support options. </a:t>
            </a:r>
            <a:r>
              <a:rPr lang="en-GB" sz="1800" kern="0" dirty="0">
                <a:effectLst/>
                <a:latin typeface="Arial" panose="020B0604020202020204" pitchFamily="34" charset="0"/>
                <a:ea typeface="Calibri" panose="020F0502020204030204" pitchFamily="34" charset="0"/>
                <a:cs typeface="Arial" panose="020B0604020202020204" pitchFamily="34" charset="0"/>
              </a:rPr>
              <a:t>There was agreement that adult placements (Shared Lives) delivers great outcomes for people, and there is scope to expand these beyond the traditional focus on people with learning disabilities. Where there are well-established and successful schemes, this provides an excellent basis for growth. However, there were significant issues with recruitment and matching and in obtaining alternative accommodation and / or care when Shared Lives </a:t>
            </a:r>
            <a:endParaRPr lang="en-GB" sz="1800" dirty="0">
              <a:latin typeface="Arial" panose="020B0604020202020204" pitchFamily="34" charset="0"/>
              <a:cs typeface="Arial" panose="020B0604020202020204" pitchFamily="34" charset="0"/>
            </a:endParaRPr>
          </a:p>
          <a:p>
            <a:pPr marL="0" indent="0">
              <a:buNone/>
            </a:pPr>
            <a:r>
              <a:rPr lang="en-GB" sz="1800" b="1" dirty="0">
                <a:latin typeface="Arial" panose="020B0604020202020204" pitchFamily="34" charset="0"/>
                <a:cs typeface="Arial" panose="020B0604020202020204" pitchFamily="34" charset="0"/>
              </a:rPr>
              <a:t>Current position:</a:t>
            </a:r>
          </a:p>
          <a:p>
            <a:r>
              <a:rPr lang="en-GB" sz="1800" dirty="0">
                <a:latin typeface="Arial" panose="020B0604020202020204" pitchFamily="34" charset="0"/>
                <a:cs typeface="Arial" panose="020B0604020202020204" pitchFamily="34" charset="0"/>
              </a:rPr>
              <a:t>The findings of the report remain current, and work is underway to increase the range of accommodation with support as an alternative to residential care. As part of this work, consideration will be given to the most appropriate way to secure care and support delivered using a locality approach.</a:t>
            </a:r>
          </a:p>
        </p:txBody>
      </p:sp>
    </p:spTree>
    <p:extLst>
      <p:ext uri="{BB962C8B-B14F-4D97-AF65-F5344CB8AC3E}">
        <p14:creationId xmlns:p14="http://schemas.microsoft.com/office/powerpoint/2010/main" val="2297512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Text&#10;&#10;Description automatically generated with medium confidence">
            <a:extLst>
              <a:ext uri="{FF2B5EF4-FFF2-40B4-BE49-F238E27FC236}">
                <a16:creationId xmlns:a16="http://schemas.microsoft.com/office/drawing/2014/main" id="{E22A2B65-46FE-8058-B6F3-F0FDF537C6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2401"/>
            <a:ext cx="12192000" cy="6857143"/>
          </a:xfrm>
          <a:prstGeom prst="rect">
            <a:avLst/>
          </a:prstGeom>
        </p:spPr>
      </p:pic>
      <p:sp>
        <p:nvSpPr>
          <p:cNvPr id="7" name="TextBox 6"/>
          <p:cNvSpPr txBox="1"/>
          <p:nvPr/>
        </p:nvSpPr>
        <p:spPr>
          <a:xfrm>
            <a:off x="967874" y="1240589"/>
            <a:ext cx="9422063" cy="369332"/>
          </a:xfrm>
          <a:prstGeom prst="rect">
            <a:avLst/>
          </a:prstGeom>
          <a:noFill/>
        </p:spPr>
        <p:txBody>
          <a:bodyPr wrap="square" rtlCol="0">
            <a:spAutoFit/>
          </a:bodyPr>
          <a:lstStyle/>
          <a:p>
            <a:pPr marL="285750" indent="-285750">
              <a:buFont typeface="Arial" panose="020B0604020202020204" pitchFamily="34" charset="0"/>
              <a:buChar char="•"/>
            </a:pPr>
            <a:endParaRPr lang="en-GB" dirty="0"/>
          </a:p>
        </p:txBody>
      </p:sp>
      <p:sp>
        <p:nvSpPr>
          <p:cNvPr id="10" name="Rectangle 9">
            <a:extLst>
              <a:ext uri="{FF2B5EF4-FFF2-40B4-BE49-F238E27FC236}">
                <a16:creationId xmlns:a16="http://schemas.microsoft.com/office/drawing/2014/main" id="{B441BD36-0FF3-3965-5BE0-FDCA82C3F6AE}"/>
              </a:ext>
            </a:extLst>
          </p:cNvPr>
          <p:cNvSpPr/>
          <p:nvPr/>
        </p:nvSpPr>
        <p:spPr>
          <a:xfrm>
            <a:off x="0" y="857"/>
            <a:ext cx="12192000" cy="5033876"/>
          </a:xfrm>
          <a:prstGeom prst="rect">
            <a:avLst/>
          </a:prstGeom>
          <a:gradFill flip="none" rotWithShape="1">
            <a:gsLst>
              <a:gs pos="30000">
                <a:schemeClr val="bg1"/>
              </a:gs>
              <a:gs pos="100000">
                <a:schemeClr val="accent6">
                  <a:lumMod val="20000"/>
                  <a:lumOff val="8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extBox 8"/>
          <p:cNvSpPr txBox="1"/>
          <p:nvPr/>
        </p:nvSpPr>
        <p:spPr>
          <a:xfrm>
            <a:off x="261853" y="690173"/>
            <a:ext cx="11480969" cy="2215991"/>
          </a:xfrm>
          <a:prstGeom prst="rect">
            <a:avLst/>
          </a:prstGeom>
          <a:noFill/>
        </p:spPr>
        <p:txBody>
          <a:bodyPr wrap="square" rtlCol="0">
            <a:spAutoFit/>
          </a:bodyPr>
          <a:lstStyle/>
          <a:p>
            <a:endParaRPr lang="en-GB" sz="2400"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2400" dirty="0">
              <a:solidFill>
                <a:srgbClr val="002060"/>
              </a:solidFill>
              <a:latin typeface="Arial" panose="020B0604020202020204" pitchFamily="34" charset="0"/>
              <a:cs typeface="Arial" panose="020B0604020202020204" pitchFamily="34" charset="0"/>
            </a:endParaRPr>
          </a:p>
          <a:p>
            <a:r>
              <a:rPr lang="en-GB" sz="2400" dirty="0">
                <a:solidFill>
                  <a:srgbClr val="002060"/>
                </a:solidFill>
                <a:latin typeface="Arial" panose="020B0604020202020204" pitchFamily="34" charset="0"/>
                <a:cs typeface="Arial" panose="020B0604020202020204" pitchFamily="34" charset="0"/>
              </a:rPr>
              <a:t> </a:t>
            </a:r>
          </a:p>
          <a:p>
            <a:endParaRPr lang="en-GB"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2400"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2400" dirty="0">
              <a:solidFill>
                <a:srgbClr val="002060"/>
              </a:solidFill>
              <a:latin typeface="Arial" panose="020B0604020202020204" pitchFamily="34" charset="0"/>
              <a:cs typeface="Arial" panose="020B0604020202020204" pitchFamily="34" charset="0"/>
            </a:endParaRPr>
          </a:p>
        </p:txBody>
      </p:sp>
      <p:sp>
        <p:nvSpPr>
          <p:cNvPr id="2" name="Rounded Rectangle 1"/>
          <p:cNvSpPr/>
          <p:nvPr/>
        </p:nvSpPr>
        <p:spPr>
          <a:xfrm>
            <a:off x="967874" y="5248665"/>
            <a:ext cx="10774948" cy="1619956"/>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4" name="Table 3"/>
          <p:cNvGraphicFramePr>
            <a:graphicFrameLocks noGrp="1"/>
          </p:cNvGraphicFramePr>
          <p:nvPr>
            <p:extLst>
              <p:ext uri="{D42A27DB-BD31-4B8C-83A1-F6EECF244321}">
                <p14:modId xmlns:p14="http://schemas.microsoft.com/office/powerpoint/2010/main" val="559784961"/>
              </p:ext>
            </p:extLst>
          </p:nvPr>
        </p:nvGraphicFramePr>
        <p:xfrm>
          <a:off x="0" y="0"/>
          <a:ext cx="12192000" cy="6434426"/>
        </p:xfrm>
        <a:graphic>
          <a:graphicData uri="http://schemas.openxmlformats.org/drawingml/2006/table">
            <a:tbl>
              <a:tblPr firstRow="1" bandRow="1">
                <a:tableStyleId>{5940675A-B579-460E-94D1-54222C63F5DA}</a:tableStyleId>
              </a:tblPr>
              <a:tblGrid>
                <a:gridCol w="6292312">
                  <a:extLst>
                    <a:ext uri="{9D8B030D-6E8A-4147-A177-3AD203B41FA5}">
                      <a16:colId xmlns:a16="http://schemas.microsoft.com/office/drawing/2014/main" val="20000"/>
                    </a:ext>
                  </a:extLst>
                </a:gridCol>
                <a:gridCol w="5899688">
                  <a:extLst>
                    <a:ext uri="{9D8B030D-6E8A-4147-A177-3AD203B41FA5}">
                      <a16:colId xmlns:a16="http://schemas.microsoft.com/office/drawing/2014/main" val="20001"/>
                    </a:ext>
                  </a:extLst>
                </a:gridCol>
              </a:tblGrid>
              <a:tr h="917546">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dirty="0">
                          <a:solidFill>
                            <a:schemeClr val="bg1"/>
                          </a:solidFill>
                          <a:latin typeface="Arial" panose="020B0604020202020204" pitchFamily="34" charset="0"/>
                          <a:cs typeface="Arial" panose="020B0604020202020204" pitchFamily="34" charset="0"/>
                        </a:rPr>
                        <a:t>Increase the range of accommodation with support</a:t>
                      </a:r>
                    </a:p>
                  </a:txBody>
                  <a:tcPr>
                    <a:solidFill>
                      <a:schemeClr val="accent1"/>
                    </a:solidFill>
                  </a:tcPr>
                </a:tc>
                <a:tc hMerge="1">
                  <a:txBody>
                    <a:bodyPr/>
                    <a:lstStyle/>
                    <a:p>
                      <a:endParaRPr lang="en-GB"/>
                    </a:p>
                  </a:txBody>
                  <a:tcPr>
                    <a:solidFill>
                      <a:srgbClr val="FF3333"/>
                    </a:solidFill>
                  </a:tcPr>
                </a:tc>
                <a:extLst>
                  <a:ext uri="{0D108BD9-81ED-4DB2-BD59-A6C34878D82A}">
                    <a16:rowId xmlns:a16="http://schemas.microsoft.com/office/drawing/2014/main" val="10000"/>
                  </a:ext>
                </a:extLst>
              </a:tr>
              <a:tr h="6687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kern="1200" dirty="0">
                          <a:solidFill>
                            <a:schemeClr val="tx1"/>
                          </a:solidFill>
                          <a:effectLst/>
                          <a:latin typeface="+mn-lt"/>
                          <a:ea typeface="+mn-ea"/>
                          <a:cs typeface="+mn-cs"/>
                        </a:rPr>
                        <a:t>Commissioning priority: To ensure that individuals have a choice of a range of housing with support within their local communities as an alternative to residential care. Also to ensure that individuals with even the more complex needs can step down to more cost- effective provision that promotes their independence whilst enabling them to remain close to home.</a:t>
                      </a:r>
                      <a:endParaRPr lang="en-GB" sz="18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1" dirty="0">
                        <a:latin typeface="Arial" panose="020B0604020202020204" pitchFamily="34" charset="0"/>
                        <a:cs typeface="Arial" panose="020B0604020202020204" pitchFamily="34" charset="0"/>
                      </a:endParaRPr>
                    </a:p>
                  </a:txBody>
                  <a:tcPr>
                    <a:solidFill>
                      <a:srgbClr val="D9E2FF"/>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b="1" kern="1200" baseline="0" dirty="0">
                          <a:solidFill>
                            <a:schemeClr val="tx1"/>
                          </a:solidFill>
                          <a:effectLst/>
                          <a:latin typeface="Arial" panose="020B0604020202020204" pitchFamily="34" charset="0"/>
                          <a:ea typeface="+mn-ea"/>
                          <a:cs typeface="Arial" panose="020B0604020202020204" pitchFamily="34" charset="0"/>
                        </a:rPr>
                        <a:t>Progress Update</a:t>
                      </a:r>
                    </a:p>
                  </a:txBody>
                  <a:tcPr>
                    <a:solidFill>
                      <a:srgbClr val="D9E2FF"/>
                    </a:solidFill>
                  </a:tcPr>
                </a:tc>
                <a:extLst>
                  <a:ext uri="{0D108BD9-81ED-4DB2-BD59-A6C34878D82A}">
                    <a16:rowId xmlns:a16="http://schemas.microsoft.com/office/drawing/2014/main" val="10002"/>
                  </a:ext>
                </a:extLst>
              </a:tr>
              <a:tr h="1319436">
                <a:tc>
                  <a:txBody>
                    <a:bodyPr/>
                    <a:lstStyle/>
                    <a:p>
                      <a:pPr marL="285750" indent="-285750">
                        <a:lnSpc>
                          <a:spcPct val="107000"/>
                        </a:lnSpc>
                        <a:spcAft>
                          <a:spcPts val="800"/>
                        </a:spcAft>
                        <a:buFont typeface="Arial" panose="020B0604020202020204" pitchFamily="34" charset="0"/>
                        <a:buChar char="•"/>
                      </a:pPr>
                      <a:r>
                        <a:rPr lang="en-GB" sz="1400" kern="1200" dirty="0">
                          <a:solidFill>
                            <a:schemeClr val="tx1"/>
                          </a:solidFill>
                          <a:effectLst/>
                          <a:latin typeface="Arial" panose="020B0604020202020204" pitchFamily="34" charset="0"/>
                          <a:ea typeface="+mn-ea"/>
                          <a:cs typeface="Arial" panose="020B0604020202020204" pitchFamily="34" charset="0"/>
                        </a:rPr>
                        <a:t>We will increase the range of supported living options as an alternative to residential care for adults with a Learning Disability / Mental Health / Older people.</a:t>
                      </a:r>
                    </a:p>
                    <a:p>
                      <a:pPr marL="285750" indent="-285750">
                        <a:lnSpc>
                          <a:spcPct val="107000"/>
                        </a:lnSpc>
                        <a:spcAft>
                          <a:spcPts val="800"/>
                        </a:spcAft>
                        <a:buFont typeface="Arial" panose="020B0604020202020204" pitchFamily="34" charset="0"/>
                        <a:buChar char="•"/>
                      </a:pPr>
                      <a:r>
                        <a:rPr lang="en-GB" sz="1400" kern="1200" dirty="0">
                          <a:solidFill>
                            <a:schemeClr val="tx1"/>
                          </a:solidFill>
                          <a:effectLst/>
                          <a:latin typeface="Arial" panose="020B0604020202020204" pitchFamily="34" charset="0"/>
                          <a:ea typeface="+mn-ea"/>
                          <a:cs typeface="Arial" panose="020B0604020202020204" pitchFamily="34" charset="0"/>
                        </a:rPr>
                        <a:t>We will develop the model of Adult Placement/ Shared Lives for adults, with a Learning Disability and consider the merits of extending the scope to include Mental Health and older people. </a:t>
                      </a:r>
                    </a:p>
                    <a:p>
                      <a:pPr marL="285750" indent="-285750">
                        <a:lnSpc>
                          <a:spcPct val="107000"/>
                        </a:lnSpc>
                        <a:spcAft>
                          <a:spcPts val="800"/>
                        </a:spcAft>
                        <a:buFont typeface="Arial" panose="020B0604020202020204" pitchFamily="34" charset="0"/>
                        <a:buChar char="•"/>
                      </a:pPr>
                      <a:r>
                        <a:rPr lang="en-GB" sz="1400" kern="1200" dirty="0">
                          <a:solidFill>
                            <a:schemeClr val="tx1"/>
                          </a:solidFill>
                          <a:effectLst/>
                          <a:latin typeface="Arial" panose="020B0604020202020204" pitchFamily="34" charset="0"/>
                          <a:ea typeface="+mn-ea"/>
                          <a:cs typeface="Arial" panose="020B0604020202020204" pitchFamily="34" charset="0"/>
                        </a:rPr>
                        <a:t>We will recommission Supported Living, Learning Disability Block Contracts</a:t>
                      </a:r>
                    </a:p>
                    <a:p>
                      <a:pPr marL="285750" indent="-285750">
                        <a:lnSpc>
                          <a:spcPct val="107000"/>
                        </a:lnSpc>
                        <a:spcAft>
                          <a:spcPts val="800"/>
                        </a:spcAft>
                        <a:buFont typeface="Arial" panose="020B0604020202020204" pitchFamily="34" charset="0"/>
                        <a:buChar char="•"/>
                      </a:pPr>
                      <a:r>
                        <a:rPr lang="en-GB" sz="1400" kern="1200" dirty="0">
                          <a:solidFill>
                            <a:schemeClr val="tx1"/>
                          </a:solidFill>
                          <a:effectLst/>
                          <a:latin typeface="Arial" panose="020B0604020202020204" pitchFamily="34" charset="0"/>
                          <a:ea typeface="+mn-ea"/>
                          <a:cs typeface="Arial" panose="020B0604020202020204" pitchFamily="34" charset="0"/>
                        </a:rPr>
                        <a:t>We will make better use of existing extra care and develop new schemes</a:t>
                      </a:r>
                    </a:p>
                  </a:txBody>
                  <a:tcPr marL="68580" marR="68580" marT="0" marB="0">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baseline="0" dirty="0">
                          <a:latin typeface="Arial" panose="020B0604020202020204" pitchFamily="34" charset="0"/>
                          <a:cs typeface="Arial" panose="020B0604020202020204" pitchFamily="34" charset="0"/>
                        </a:rPr>
                        <a:t>A capital programme is in place to address accommodation needs.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baseline="0" dirty="0">
                          <a:latin typeface="Arial" panose="020B0604020202020204" pitchFamily="34" charset="0"/>
                          <a:cs typeface="Arial" panose="020B0604020202020204" pitchFamily="34" charset="0"/>
                        </a:rPr>
                        <a:t>Scoping work has begun around the recommissioning of Adult Placement to inform an options appraisal of future models for commissioning.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kern="1200" baseline="0" dirty="0">
                          <a:solidFill>
                            <a:schemeClr val="tx1"/>
                          </a:solidFill>
                          <a:effectLst/>
                          <a:latin typeface="Arial" panose="020B0604020202020204" pitchFamily="34" charset="0"/>
                          <a:ea typeface="+mn-ea"/>
                          <a:cs typeface="Arial" panose="020B0604020202020204" pitchFamily="34" charset="0"/>
                        </a:rPr>
                        <a:t>A g</a:t>
                      </a:r>
                      <a:r>
                        <a:rPr lang="en-GB" sz="1600" kern="1200" dirty="0">
                          <a:solidFill>
                            <a:schemeClr val="tx1"/>
                          </a:solidFill>
                          <a:effectLst/>
                          <a:latin typeface="Arial" panose="020B0604020202020204" pitchFamily="34" charset="0"/>
                          <a:ea typeface="+mn-ea"/>
                          <a:cs typeface="Arial" panose="020B0604020202020204" pitchFamily="34" charset="0"/>
                        </a:rPr>
                        <a:t>ateway is in place for older person’s respite Extra Care and scoping has commenced in respect of extending extra care to other population groups.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kern="1200" baseline="0" dirty="0">
                          <a:solidFill>
                            <a:schemeClr val="tx1"/>
                          </a:solidFill>
                          <a:effectLst/>
                          <a:latin typeface="Arial" panose="020B0604020202020204" pitchFamily="34" charset="0"/>
                          <a:ea typeface="+mn-ea"/>
                          <a:cs typeface="Arial" panose="020B0604020202020204" pitchFamily="34" charset="0"/>
                        </a:rPr>
                        <a:t>Work has commenced to scope out how best to implement a locality model for supported accommodation that makes best use of available care and support and ensures an appropriate multi-agency response is available to support people to remain at home for longer. </a:t>
                      </a:r>
                      <a:endParaRPr lang="en-GB" sz="1600" baseline="0" dirty="0">
                        <a:latin typeface="Arial" panose="020B0604020202020204" pitchFamily="34" charset="0"/>
                        <a:cs typeface="Arial" panose="020B0604020202020204" pitchFamily="34" charset="0"/>
                      </a:endParaRPr>
                    </a:p>
                  </a:txBody>
                  <a:tcPr>
                    <a:solidFill>
                      <a:schemeClr val="bg1"/>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9699338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90A6ADD8-87F4-C398-C3E2-DCB4EC52BA5A}"/>
              </a:ext>
            </a:extLst>
          </p:cNvPr>
          <p:cNvSpPr>
            <a:spLocks noGrp="1"/>
          </p:cNvSpPr>
          <p:nvPr>
            <p:ph type="title"/>
          </p:nvPr>
        </p:nvSpPr>
        <p:spPr>
          <a:xfrm>
            <a:off x="1371599" y="294538"/>
            <a:ext cx="9895951" cy="1033669"/>
          </a:xfrm>
        </p:spPr>
        <p:txBody>
          <a:bodyPr>
            <a:normAutofit/>
          </a:bodyPr>
          <a:lstStyle/>
          <a:p>
            <a:r>
              <a:rPr lang="en-GB" sz="4000" b="1">
                <a:solidFill>
                  <a:srgbClr val="FFFFFF"/>
                </a:solidFill>
              </a:rPr>
              <a:t>Adult Services: Review of Themes</a:t>
            </a:r>
          </a:p>
        </p:txBody>
      </p:sp>
      <p:sp>
        <p:nvSpPr>
          <p:cNvPr id="7" name="Content Placeholder 6">
            <a:extLst>
              <a:ext uri="{FF2B5EF4-FFF2-40B4-BE49-F238E27FC236}">
                <a16:creationId xmlns:a16="http://schemas.microsoft.com/office/drawing/2014/main" id="{69937E08-FFD8-FF1F-83F6-CC8A42476241}"/>
              </a:ext>
            </a:extLst>
          </p:cNvPr>
          <p:cNvSpPr>
            <a:spLocks noGrp="1"/>
          </p:cNvSpPr>
          <p:nvPr>
            <p:ph idx="1"/>
          </p:nvPr>
        </p:nvSpPr>
        <p:spPr>
          <a:xfrm>
            <a:off x="93785" y="1622745"/>
            <a:ext cx="12098211" cy="5145378"/>
          </a:xfrm>
        </p:spPr>
        <p:txBody>
          <a:bodyPr anchor="ctr">
            <a:normAutofit/>
          </a:bodyPr>
          <a:lstStyle/>
          <a:p>
            <a:pPr marL="0" indent="0">
              <a:buNone/>
            </a:pPr>
            <a:r>
              <a:rPr lang="en-GB" sz="2000" b="1" dirty="0"/>
              <a:t>Respite Provision</a:t>
            </a:r>
            <a:endParaRPr lang="en-GB" sz="2000" dirty="0"/>
          </a:p>
          <a:p>
            <a:pPr marL="0" indent="0">
              <a:buNone/>
            </a:pPr>
            <a:r>
              <a:rPr lang="en-GB" sz="2000" b="1" dirty="0"/>
              <a:t>The report identified that:</a:t>
            </a:r>
          </a:p>
          <a:p>
            <a:r>
              <a:rPr lang="en-GB" sz="2000" dirty="0">
                <a:effectLst/>
                <a:latin typeface="Arial" panose="020B0604020202020204" pitchFamily="34" charset="0"/>
                <a:ea typeface="Calibri" panose="020F0502020204030204" pitchFamily="34" charset="0"/>
                <a:cs typeface="Arial" panose="020B0604020202020204" pitchFamily="34" charset="0"/>
              </a:rPr>
              <a:t>There was a lack of short-breaks provision, particularly for people with complex needs.</a:t>
            </a:r>
          </a:p>
          <a:p>
            <a:pPr marL="0" indent="0">
              <a:buNone/>
            </a:pPr>
            <a:r>
              <a:rPr lang="en-GB" sz="2000" b="1" dirty="0"/>
              <a:t>Current position:</a:t>
            </a:r>
          </a:p>
          <a:p>
            <a:r>
              <a:rPr lang="en-GB" sz="2000" dirty="0">
                <a:latin typeface="Arial" panose="020B0604020202020204" pitchFamily="34" charset="0"/>
                <a:cs typeface="Arial" panose="020B0604020202020204" pitchFamily="34" charset="0"/>
              </a:rPr>
              <a:t>We continue to struggle to make timely respite placements in care homes and when we are able to secure these arrangements, they are often very expensive, and we have to pay for extended periods. We are working to address this by introducing a new framework for respite provision alongside developing alternative respite arrangements such as using Extra Care instead of residential care.</a:t>
            </a:r>
          </a:p>
        </p:txBody>
      </p:sp>
    </p:spTree>
    <p:extLst>
      <p:ext uri="{BB962C8B-B14F-4D97-AF65-F5344CB8AC3E}">
        <p14:creationId xmlns:p14="http://schemas.microsoft.com/office/powerpoint/2010/main" val="37699447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Text&#10;&#10;Description automatically generated with medium confidence">
            <a:extLst>
              <a:ext uri="{FF2B5EF4-FFF2-40B4-BE49-F238E27FC236}">
                <a16:creationId xmlns:a16="http://schemas.microsoft.com/office/drawing/2014/main" id="{E22A2B65-46FE-8058-B6F3-F0FDF537C6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2401"/>
            <a:ext cx="12192000" cy="6857143"/>
          </a:xfrm>
          <a:prstGeom prst="rect">
            <a:avLst/>
          </a:prstGeom>
        </p:spPr>
      </p:pic>
      <p:sp>
        <p:nvSpPr>
          <p:cNvPr id="7" name="TextBox 6"/>
          <p:cNvSpPr txBox="1"/>
          <p:nvPr/>
        </p:nvSpPr>
        <p:spPr>
          <a:xfrm>
            <a:off x="967874" y="1240589"/>
            <a:ext cx="9422063" cy="369332"/>
          </a:xfrm>
          <a:prstGeom prst="rect">
            <a:avLst/>
          </a:prstGeom>
          <a:noFill/>
        </p:spPr>
        <p:txBody>
          <a:bodyPr wrap="square" rtlCol="0">
            <a:spAutoFit/>
          </a:bodyPr>
          <a:lstStyle/>
          <a:p>
            <a:pPr marL="285750" indent="-285750">
              <a:buFont typeface="Arial" panose="020B0604020202020204" pitchFamily="34" charset="0"/>
              <a:buChar char="•"/>
            </a:pPr>
            <a:endParaRPr lang="en-GB" dirty="0"/>
          </a:p>
        </p:txBody>
      </p:sp>
      <p:sp>
        <p:nvSpPr>
          <p:cNvPr id="10" name="Rectangle 9">
            <a:extLst>
              <a:ext uri="{FF2B5EF4-FFF2-40B4-BE49-F238E27FC236}">
                <a16:creationId xmlns:a16="http://schemas.microsoft.com/office/drawing/2014/main" id="{B441BD36-0FF3-3965-5BE0-FDCA82C3F6AE}"/>
              </a:ext>
            </a:extLst>
          </p:cNvPr>
          <p:cNvSpPr/>
          <p:nvPr/>
        </p:nvSpPr>
        <p:spPr>
          <a:xfrm>
            <a:off x="0" y="857"/>
            <a:ext cx="12192000" cy="5033876"/>
          </a:xfrm>
          <a:prstGeom prst="rect">
            <a:avLst/>
          </a:prstGeom>
          <a:gradFill flip="none" rotWithShape="1">
            <a:gsLst>
              <a:gs pos="30000">
                <a:schemeClr val="bg1"/>
              </a:gs>
              <a:gs pos="100000">
                <a:schemeClr val="accent6">
                  <a:lumMod val="20000"/>
                  <a:lumOff val="8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extBox 8"/>
          <p:cNvSpPr txBox="1"/>
          <p:nvPr/>
        </p:nvSpPr>
        <p:spPr>
          <a:xfrm>
            <a:off x="261853" y="690173"/>
            <a:ext cx="11480969" cy="2215991"/>
          </a:xfrm>
          <a:prstGeom prst="rect">
            <a:avLst/>
          </a:prstGeom>
          <a:noFill/>
        </p:spPr>
        <p:txBody>
          <a:bodyPr wrap="square" rtlCol="0">
            <a:spAutoFit/>
          </a:bodyPr>
          <a:lstStyle/>
          <a:p>
            <a:endParaRPr lang="en-GB" sz="2400"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2400" dirty="0">
              <a:solidFill>
                <a:srgbClr val="002060"/>
              </a:solidFill>
              <a:latin typeface="Arial" panose="020B0604020202020204" pitchFamily="34" charset="0"/>
              <a:cs typeface="Arial" panose="020B0604020202020204" pitchFamily="34" charset="0"/>
            </a:endParaRPr>
          </a:p>
          <a:p>
            <a:r>
              <a:rPr lang="en-GB" sz="2400" dirty="0">
                <a:solidFill>
                  <a:srgbClr val="002060"/>
                </a:solidFill>
                <a:latin typeface="Arial" panose="020B0604020202020204" pitchFamily="34" charset="0"/>
                <a:cs typeface="Arial" panose="020B0604020202020204" pitchFamily="34" charset="0"/>
              </a:rPr>
              <a:t> </a:t>
            </a:r>
          </a:p>
          <a:p>
            <a:endParaRPr lang="en-GB"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2400"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2400" dirty="0">
              <a:solidFill>
                <a:srgbClr val="002060"/>
              </a:solidFill>
              <a:latin typeface="Arial" panose="020B0604020202020204" pitchFamily="34" charset="0"/>
              <a:cs typeface="Arial" panose="020B0604020202020204" pitchFamily="34" charset="0"/>
            </a:endParaRPr>
          </a:p>
        </p:txBody>
      </p:sp>
      <p:sp>
        <p:nvSpPr>
          <p:cNvPr id="2" name="Rounded Rectangle 1"/>
          <p:cNvSpPr/>
          <p:nvPr/>
        </p:nvSpPr>
        <p:spPr>
          <a:xfrm>
            <a:off x="967874" y="5248665"/>
            <a:ext cx="10774948" cy="1619956"/>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4" name="Table 3"/>
          <p:cNvGraphicFramePr>
            <a:graphicFrameLocks noGrp="1"/>
          </p:cNvGraphicFramePr>
          <p:nvPr>
            <p:extLst>
              <p:ext uri="{D42A27DB-BD31-4B8C-83A1-F6EECF244321}">
                <p14:modId xmlns:p14="http://schemas.microsoft.com/office/powerpoint/2010/main" val="1921552173"/>
              </p:ext>
            </p:extLst>
          </p:nvPr>
        </p:nvGraphicFramePr>
        <p:xfrm>
          <a:off x="0" y="0"/>
          <a:ext cx="12192000" cy="5733386"/>
        </p:xfrm>
        <a:graphic>
          <a:graphicData uri="http://schemas.openxmlformats.org/drawingml/2006/table">
            <a:tbl>
              <a:tblPr firstRow="1" bandRow="1">
                <a:tableStyleId>{5940675A-B579-460E-94D1-54222C63F5DA}</a:tableStyleId>
              </a:tblPr>
              <a:tblGrid>
                <a:gridCol w="5773119">
                  <a:extLst>
                    <a:ext uri="{9D8B030D-6E8A-4147-A177-3AD203B41FA5}">
                      <a16:colId xmlns:a16="http://schemas.microsoft.com/office/drawing/2014/main" val="20000"/>
                    </a:ext>
                  </a:extLst>
                </a:gridCol>
                <a:gridCol w="6418881">
                  <a:extLst>
                    <a:ext uri="{9D8B030D-6E8A-4147-A177-3AD203B41FA5}">
                      <a16:colId xmlns:a16="http://schemas.microsoft.com/office/drawing/2014/main" val="20001"/>
                    </a:ext>
                  </a:extLst>
                </a:gridCol>
              </a:tblGrid>
              <a:tr h="917546">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dirty="0">
                          <a:solidFill>
                            <a:schemeClr val="bg1"/>
                          </a:solidFill>
                          <a:latin typeface="Arial" panose="020B0604020202020204" pitchFamily="34" charset="0"/>
                          <a:cs typeface="Arial" panose="020B0604020202020204" pitchFamily="34" charset="0"/>
                        </a:rPr>
                        <a:t>Improve the range and cost effectiveness of respite provision</a:t>
                      </a:r>
                    </a:p>
                  </a:txBody>
                  <a:tcPr>
                    <a:solidFill>
                      <a:schemeClr val="accent1"/>
                    </a:solidFill>
                  </a:tcPr>
                </a:tc>
                <a:tc hMerge="1">
                  <a:txBody>
                    <a:bodyPr/>
                    <a:lstStyle/>
                    <a:p>
                      <a:endParaRPr lang="en-GB"/>
                    </a:p>
                  </a:txBody>
                  <a:tcPr>
                    <a:solidFill>
                      <a:srgbClr val="FF3333"/>
                    </a:solidFill>
                  </a:tcPr>
                </a:tc>
                <a:extLst>
                  <a:ext uri="{0D108BD9-81ED-4DB2-BD59-A6C34878D82A}">
                    <a16:rowId xmlns:a16="http://schemas.microsoft.com/office/drawing/2014/main" val="10000"/>
                  </a:ext>
                </a:extLst>
              </a:tr>
              <a:tr h="6687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kern="1200" dirty="0">
                          <a:solidFill>
                            <a:schemeClr val="tx1"/>
                          </a:solidFill>
                          <a:effectLst/>
                          <a:latin typeface="+mn-lt"/>
                          <a:ea typeface="+mn-ea"/>
                          <a:cs typeface="+mn-cs"/>
                        </a:rPr>
                        <a:t>Commissioning priority:  To ensure that the is sufficiency of provision so that Individuals receive respite as a preventative measure to support them to remain at home for longer.</a:t>
                      </a:r>
                      <a:endParaRPr lang="en-GB" sz="1600" b="1" dirty="0">
                        <a:latin typeface="Arial" panose="020B0604020202020204" pitchFamily="34" charset="0"/>
                        <a:cs typeface="Arial" panose="020B0604020202020204" pitchFamily="34" charset="0"/>
                      </a:endParaRPr>
                    </a:p>
                  </a:txBody>
                  <a:tcPr>
                    <a:solidFill>
                      <a:srgbClr val="D9E2FF"/>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b="1" kern="1200" baseline="0" dirty="0">
                          <a:solidFill>
                            <a:schemeClr val="tx1"/>
                          </a:solidFill>
                          <a:effectLst/>
                          <a:latin typeface="Arial" panose="020B0604020202020204" pitchFamily="34" charset="0"/>
                          <a:ea typeface="+mn-ea"/>
                          <a:cs typeface="Arial" panose="020B0604020202020204" pitchFamily="34" charset="0"/>
                        </a:rPr>
                        <a:t>Progress Update</a:t>
                      </a:r>
                    </a:p>
                  </a:txBody>
                  <a:tcPr>
                    <a:solidFill>
                      <a:srgbClr val="D9E2FF"/>
                    </a:solidFill>
                  </a:tcPr>
                </a:tc>
                <a:extLst>
                  <a:ext uri="{0D108BD9-81ED-4DB2-BD59-A6C34878D82A}">
                    <a16:rowId xmlns:a16="http://schemas.microsoft.com/office/drawing/2014/main" val="10002"/>
                  </a:ext>
                </a:extLst>
              </a:tr>
              <a:tr h="1319436">
                <a:tc>
                  <a:txBody>
                    <a:bodyPr/>
                    <a:lstStyle/>
                    <a:p>
                      <a:pPr marL="285750" indent="-285750">
                        <a:lnSpc>
                          <a:spcPct val="107000"/>
                        </a:lnSpc>
                        <a:spcAft>
                          <a:spcPts val="800"/>
                        </a:spcAft>
                        <a:buFont typeface="Arial" panose="020B0604020202020204" pitchFamily="34" charset="0"/>
                        <a:buChar char="•"/>
                      </a:pPr>
                      <a:r>
                        <a:rPr lang="en-GB" sz="1800" kern="1200" dirty="0">
                          <a:solidFill>
                            <a:schemeClr val="tx1"/>
                          </a:solidFill>
                          <a:effectLst/>
                          <a:latin typeface="Arial" panose="020B0604020202020204" pitchFamily="34" charset="0"/>
                          <a:ea typeface="+mn-ea"/>
                          <a:cs typeface="Arial" panose="020B0604020202020204" pitchFamily="34" charset="0"/>
                        </a:rPr>
                        <a:t>We will extend the use of Extra Care to provide a more cost-effective alternative to residential care.</a:t>
                      </a:r>
                      <a:r>
                        <a:rPr lang="en-GB" sz="1800" b="1" kern="1200" dirty="0">
                          <a:solidFill>
                            <a:schemeClr val="tx1"/>
                          </a:solidFill>
                          <a:effectLst/>
                          <a:latin typeface="Arial" panose="020B0604020202020204" pitchFamily="34" charset="0"/>
                          <a:ea typeface="+mn-ea"/>
                          <a:cs typeface="Arial" panose="020B0604020202020204" pitchFamily="34" charset="0"/>
                        </a:rPr>
                        <a:t> </a:t>
                      </a:r>
                    </a:p>
                    <a:p>
                      <a:pPr marL="285750" indent="-285750">
                        <a:lnSpc>
                          <a:spcPct val="107000"/>
                        </a:lnSpc>
                        <a:spcAft>
                          <a:spcPts val="800"/>
                        </a:spcAft>
                        <a:buFont typeface="Arial" panose="020B0604020202020204" pitchFamily="34" charset="0"/>
                        <a:buChar char="•"/>
                      </a:pPr>
                      <a:r>
                        <a:rPr lang="en-GB" sz="1800" kern="1200" dirty="0">
                          <a:solidFill>
                            <a:schemeClr val="tx1"/>
                          </a:solidFill>
                          <a:effectLst/>
                          <a:latin typeface="Arial" panose="020B0604020202020204" pitchFamily="34" charset="0"/>
                          <a:ea typeface="+mn-ea"/>
                          <a:cs typeface="Arial" panose="020B0604020202020204" pitchFamily="34" charset="0"/>
                        </a:rPr>
                        <a:t>We will put in new commissioning arrangements to improve the cost -effectiveness of respite placements in care homes to meet the needs of those individual who cannot receive alternative forms of respite (older people and adults with a Learning Disability).</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lang="en-GB" sz="1800" kern="1200" dirty="0">
                          <a:solidFill>
                            <a:schemeClr val="tx1"/>
                          </a:solidFill>
                          <a:effectLst/>
                          <a:latin typeface="Arial" panose="020B0604020202020204" pitchFamily="34" charset="0"/>
                          <a:ea typeface="+mn-ea"/>
                          <a:cs typeface="Arial" panose="020B0604020202020204" pitchFamily="34" charset="0"/>
                        </a:rPr>
                        <a:t>We will recommission the Learning Disability Emergency Accommodation Service (EAS).</a:t>
                      </a:r>
                    </a:p>
                    <a:p>
                      <a:pPr marL="285750" indent="-285750">
                        <a:lnSpc>
                          <a:spcPct val="107000"/>
                        </a:lnSpc>
                        <a:spcAft>
                          <a:spcPts val="800"/>
                        </a:spcAft>
                        <a:buFont typeface="Arial" panose="020B0604020202020204" pitchFamily="34" charset="0"/>
                        <a:buChar char="•"/>
                      </a:pPr>
                      <a:endParaRPr lang="en-GB" sz="1800" kern="1200" dirty="0">
                        <a:solidFill>
                          <a:schemeClr val="tx1"/>
                        </a:solidFill>
                        <a:effectLst/>
                        <a:latin typeface="Arial" panose="020B0604020202020204" pitchFamily="34" charset="0"/>
                        <a:ea typeface="+mn-ea"/>
                        <a:cs typeface="Arial" panose="020B0604020202020204" pitchFamily="34" charset="0"/>
                      </a:endParaRPr>
                    </a:p>
                  </a:txBody>
                  <a:tcPr marL="68580" marR="68580" marT="0" marB="0">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kern="1200" dirty="0">
                          <a:solidFill>
                            <a:schemeClr val="tx1"/>
                          </a:solidFill>
                          <a:effectLst/>
                          <a:latin typeface="Arial" panose="020B0604020202020204" pitchFamily="34" charset="0"/>
                          <a:ea typeface="+mn-ea"/>
                          <a:cs typeface="Arial" panose="020B0604020202020204" pitchFamily="34" charset="0"/>
                        </a:rPr>
                        <a:t>Arrangements in place to extend Extra Care provision and monitoring underway to identify cost-effectiveness.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kern="1200" dirty="0">
                          <a:solidFill>
                            <a:schemeClr val="tx1"/>
                          </a:solidFill>
                          <a:effectLst/>
                          <a:latin typeface="Arial" panose="020B0604020202020204" pitchFamily="34" charset="0"/>
                          <a:ea typeface="+mn-ea"/>
                          <a:cs typeface="Arial" panose="020B0604020202020204" pitchFamily="34" charset="0"/>
                        </a:rPr>
                        <a:t>An analysis of data has been undertaken to inform the development of a new framework for care home respite.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kern="1200" dirty="0">
                          <a:solidFill>
                            <a:schemeClr val="tx1"/>
                          </a:solidFill>
                          <a:effectLst/>
                          <a:latin typeface="Arial" panose="020B0604020202020204" pitchFamily="34" charset="0"/>
                          <a:ea typeface="+mn-ea"/>
                          <a:cs typeface="Arial" panose="020B0604020202020204" pitchFamily="34" charset="0"/>
                        </a:rPr>
                        <a:t>A draft specification has been developed for the framework that will be used to engage with providers in February to inform developments. It is expected the framework will launch before the end of 2024 ( see also information included in the section on Improving the Market Management of Care Homes)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kern="1200" dirty="0">
                          <a:solidFill>
                            <a:schemeClr val="tx1"/>
                          </a:solidFill>
                          <a:effectLst/>
                          <a:latin typeface="Arial" panose="020B0604020202020204" pitchFamily="34" charset="0"/>
                          <a:ea typeface="+mn-ea"/>
                          <a:cs typeface="Arial" panose="020B0604020202020204" pitchFamily="34" charset="0"/>
                        </a:rPr>
                        <a:t>Work to commenced on the recommissioning of the EAS in 2025.</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600" baseline="0" dirty="0">
                        <a:latin typeface="Arial" panose="020B0604020202020204" pitchFamily="34" charset="0"/>
                        <a:cs typeface="Arial" panose="020B0604020202020204" pitchFamily="34" charset="0"/>
                      </a:endParaRPr>
                    </a:p>
                  </a:txBody>
                  <a:tcPr>
                    <a:solidFill>
                      <a:schemeClr val="bg1"/>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0296392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90A6ADD8-87F4-C398-C3E2-DCB4EC52BA5A}"/>
              </a:ext>
            </a:extLst>
          </p:cNvPr>
          <p:cNvSpPr>
            <a:spLocks noGrp="1"/>
          </p:cNvSpPr>
          <p:nvPr>
            <p:ph type="title"/>
          </p:nvPr>
        </p:nvSpPr>
        <p:spPr>
          <a:xfrm>
            <a:off x="1156851" y="637762"/>
            <a:ext cx="9888496" cy="900131"/>
          </a:xfrm>
        </p:spPr>
        <p:txBody>
          <a:bodyPr anchor="t">
            <a:normAutofit/>
          </a:bodyPr>
          <a:lstStyle/>
          <a:p>
            <a:r>
              <a:rPr lang="en-GB" sz="4000" b="1">
                <a:solidFill>
                  <a:schemeClr val="bg1"/>
                </a:solidFill>
              </a:rPr>
              <a:t>Adult Services: Review of Themes</a:t>
            </a:r>
          </a:p>
        </p:txBody>
      </p:sp>
      <p:sp>
        <p:nvSpPr>
          <p:cNvPr id="14" name="Rectangle 13">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6">
            <a:extLst>
              <a:ext uri="{FF2B5EF4-FFF2-40B4-BE49-F238E27FC236}">
                <a16:creationId xmlns:a16="http://schemas.microsoft.com/office/drawing/2014/main" id="{69937E08-FFD8-FF1F-83F6-CC8A42476241}"/>
              </a:ext>
            </a:extLst>
          </p:cNvPr>
          <p:cNvSpPr>
            <a:spLocks noGrp="1"/>
          </p:cNvSpPr>
          <p:nvPr>
            <p:ph idx="1"/>
          </p:nvPr>
        </p:nvSpPr>
        <p:spPr>
          <a:xfrm>
            <a:off x="0" y="2102196"/>
            <a:ext cx="12191990" cy="4755804"/>
          </a:xfrm>
        </p:spPr>
        <p:txBody>
          <a:bodyPr>
            <a:normAutofit/>
          </a:bodyPr>
          <a:lstStyle/>
          <a:p>
            <a:pPr marL="0" indent="0">
              <a:buNone/>
            </a:pPr>
            <a:r>
              <a:rPr lang="en-GB" sz="2000" b="1" dirty="0">
                <a:latin typeface="Arial" panose="020B0604020202020204" pitchFamily="34" charset="0"/>
                <a:cs typeface="Arial" panose="020B0604020202020204" pitchFamily="34" charset="0"/>
              </a:rPr>
              <a:t>Direct Payments</a:t>
            </a:r>
            <a:endParaRPr lang="en-GB" sz="2000" dirty="0">
              <a:latin typeface="Arial" panose="020B0604020202020204" pitchFamily="34" charset="0"/>
              <a:cs typeface="Arial" panose="020B0604020202020204" pitchFamily="34" charset="0"/>
            </a:endParaRPr>
          </a:p>
          <a:p>
            <a:pPr marL="0" indent="0">
              <a:buNone/>
            </a:pPr>
            <a:r>
              <a:rPr lang="en-GB" sz="1800" b="1" dirty="0">
                <a:latin typeface="Arial" panose="020B0604020202020204" pitchFamily="34" charset="0"/>
                <a:cs typeface="Arial" panose="020B0604020202020204" pitchFamily="34" charset="0"/>
              </a:rPr>
              <a:t>The report identified that:</a:t>
            </a:r>
          </a:p>
          <a:p>
            <a:r>
              <a:rPr lang="en-GB" sz="1800" dirty="0">
                <a:latin typeface="Arial" panose="020B0604020202020204" pitchFamily="34" charset="0"/>
                <a:cs typeface="Arial" panose="020B0604020202020204" pitchFamily="34" charset="0"/>
              </a:rPr>
              <a:t>The skills shortages in the social care workforce also extended to the recruitment of personal Assistants. The report identified that take up of Direct Payments has levelled off and more could be done to raise awareness and increase take up.</a:t>
            </a:r>
          </a:p>
          <a:p>
            <a:pPr marL="0" indent="0">
              <a:buNone/>
            </a:pPr>
            <a:endParaRPr lang="en-GB" sz="1800" dirty="0">
              <a:latin typeface="Arial" panose="020B0604020202020204" pitchFamily="34" charset="0"/>
              <a:cs typeface="Arial" panose="020B0604020202020204" pitchFamily="34" charset="0"/>
            </a:endParaRPr>
          </a:p>
          <a:p>
            <a:pPr marL="0" indent="0">
              <a:buNone/>
            </a:pPr>
            <a:r>
              <a:rPr lang="en-GB" sz="1800" b="1" dirty="0">
                <a:latin typeface="Arial" panose="020B0604020202020204" pitchFamily="34" charset="0"/>
                <a:cs typeface="Arial" panose="020B0604020202020204" pitchFamily="34" charset="0"/>
              </a:rPr>
              <a:t>Current position:</a:t>
            </a:r>
          </a:p>
          <a:p>
            <a:r>
              <a:rPr lang="en-GB" sz="1800" dirty="0">
                <a:latin typeface="Arial" panose="020B0604020202020204" pitchFamily="34" charset="0"/>
                <a:cs typeface="Arial" panose="020B0604020202020204" pitchFamily="34" charset="0"/>
              </a:rPr>
              <a:t>Considerable work has been undertaken to consider the most appropriate way of delivering Direct Payments going forward to improve the experience of service users and increase take up. A micro-enterprise scheme has been launched, a new policy implemented alongside guidance and advice for social workers and new terms and conditions have been introduced to improve access to information, increase choice and raise awareness of the benefits of having a Direct Payment. New training for Social Workers has also been put in place.</a:t>
            </a:r>
          </a:p>
          <a:p>
            <a:pPr marL="0" indent="0">
              <a:buNone/>
            </a:pPr>
            <a:endParaRPr lang="en-GB" sz="1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24541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Text&#10;&#10;Description automatically generated with medium confidence">
            <a:extLst>
              <a:ext uri="{FF2B5EF4-FFF2-40B4-BE49-F238E27FC236}">
                <a16:creationId xmlns:a16="http://schemas.microsoft.com/office/drawing/2014/main" id="{E22A2B65-46FE-8058-B6F3-F0FDF537C6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2401"/>
            <a:ext cx="12192000" cy="6857143"/>
          </a:xfrm>
          <a:prstGeom prst="rect">
            <a:avLst/>
          </a:prstGeom>
        </p:spPr>
      </p:pic>
      <p:sp>
        <p:nvSpPr>
          <p:cNvPr id="7" name="TextBox 6"/>
          <p:cNvSpPr txBox="1"/>
          <p:nvPr/>
        </p:nvSpPr>
        <p:spPr>
          <a:xfrm>
            <a:off x="967874" y="1240589"/>
            <a:ext cx="9422063" cy="369332"/>
          </a:xfrm>
          <a:prstGeom prst="rect">
            <a:avLst/>
          </a:prstGeom>
          <a:noFill/>
        </p:spPr>
        <p:txBody>
          <a:bodyPr wrap="square" rtlCol="0">
            <a:spAutoFit/>
          </a:bodyPr>
          <a:lstStyle/>
          <a:p>
            <a:pPr marL="285750" indent="-285750">
              <a:buFont typeface="Arial" panose="020B0604020202020204" pitchFamily="34" charset="0"/>
              <a:buChar char="•"/>
            </a:pPr>
            <a:endParaRPr lang="en-GB" dirty="0"/>
          </a:p>
        </p:txBody>
      </p:sp>
      <p:sp>
        <p:nvSpPr>
          <p:cNvPr id="10" name="Rectangle 9">
            <a:extLst>
              <a:ext uri="{FF2B5EF4-FFF2-40B4-BE49-F238E27FC236}">
                <a16:creationId xmlns:a16="http://schemas.microsoft.com/office/drawing/2014/main" id="{B441BD36-0FF3-3965-5BE0-FDCA82C3F6AE}"/>
              </a:ext>
            </a:extLst>
          </p:cNvPr>
          <p:cNvSpPr/>
          <p:nvPr/>
        </p:nvSpPr>
        <p:spPr>
          <a:xfrm>
            <a:off x="0" y="857"/>
            <a:ext cx="12192000" cy="5033876"/>
          </a:xfrm>
          <a:prstGeom prst="rect">
            <a:avLst/>
          </a:prstGeom>
          <a:gradFill flip="none" rotWithShape="1">
            <a:gsLst>
              <a:gs pos="30000">
                <a:schemeClr val="bg1"/>
              </a:gs>
              <a:gs pos="100000">
                <a:schemeClr val="accent6">
                  <a:lumMod val="20000"/>
                  <a:lumOff val="8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extBox 8"/>
          <p:cNvSpPr txBox="1"/>
          <p:nvPr/>
        </p:nvSpPr>
        <p:spPr>
          <a:xfrm>
            <a:off x="261853" y="690173"/>
            <a:ext cx="11480969" cy="2215991"/>
          </a:xfrm>
          <a:prstGeom prst="rect">
            <a:avLst/>
          </a:prstGeom>
          <a:noFill/>
        </p:spPr>
        <p:txBody>
          <a:bodyPr wrap="square" rtlCol="0">
            <a:spAutoFit/>
          </a:bodyPr>
          <a:lstStyle/>
          <a:p>
            <a:endParaRPr lang="en-GB" sz="2400"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2400" dirty="0">
              <a:solidFill>
                <a:srgbClr val="002060"/>
              </a:solidFill>
              <a:latin typeface="Arial" panose="020B0604020202020204" pitchFamily="34" charset="0"/>
              <a:cs typeface="Arial" panose="020B0604020202020204" pitchFamily="34" charset="0"/>
            </a:endParaRPr>
          </a:p>
          <a:p>
            <a:r>
              <a:rPr lang="en-GB" sz="2400" dirty="0">
                <a:solidFill>
                  <a:srgbClr val="002060"/>
                </a:solidFill>
                <a:latin typeface="Arial" panose="020B0604020202020204" pitchFamily="34" charset="0"/>
                <a:cs typeface="Arial" panose="020B0604020202020204" pitchFamily="34" charset="0"/>
              </a:rPr>
              <a:t> </a:t>
            </a:r>
          </a:p>
          <a:p>
            <a:endParaRPr lang="en-GB"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2400"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2400" dirty="0">
              <a:solidFill>
                <a:srgbClr val="002060"/>
              </a:solidFill>
              <a:latin typeface="Arial" panose="020B0604020202020204" pitchFamily="34" charset="0"/>
              <a:cs typeface="Arial" panose="020B0604020202020204" pitchFamily="34" charset="0"/>
            </a:endParaRPr>
          </a:p>
        </p:txBody>
      </p:sp>
      <p:sp>
        <p:nvSpPr>
          <p:cNvPr id="2" name="Rounded Rectangle 1"/>
          <p:cNvSpPr/>
          <p:nvPr/>
        </p:nvSpPr>
        <p:spPr>
          <a:xfrm>
            <a:off x="967874" y="5248665"/>
            <a:ext cx="10774948" cy="1619956"/>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4" name="Table 3"/>
          <p:cNvGraphicFramePr>
            <a:graphicFrameLocks noGrp="1"/>
          </p:cNvGraphicFramePr>
          <p:nvPr>
            <p:extLst>
              <p:ext uri="{D42A27DB-BD31-4B8C-83A1-F6EECF244321}">
                <p14:modId xmlns:p14="http://schemas.microsoft.com/office/powerpoint/2010/main" val="2792558567"/>
              </p:ext>
            </p:extLst>
          </p:nvPr>
        </p:nvGraphicFramePr>
        <p:xfrm>
          <a:off x="0" y="0"/>
          <a:ext cx="12192000" cy="7104986"/>
        </p:xfrm>
        <a:graphic>
          <a:graphicData uri="http://schemas.openxmlformats.org/drawingml/2006/table">
            <a:tbl>
              <a:tblPr firstRow="1" bandRow="1">
                <a:tableStyleId>{5940675A-B579-460E-94D1-54222C63F5DA}</a:tableStyleId>
              </a:tblPr>
              <a:tblGrid>
                <a:gridCol w="6385302">
                  <a:extLst>
                    <a:ext uri="{9D8B030D-6E8A-4147-A177-3AD203B41FA5}">
                      <a16:colId xmlns:a16="http://schemas.microsoft.com/office/drawing/2014/main" val="20000"/>
                    </a:ext>
                  </a:extLst>
                </a:gridCol>
                <a:gridCol w="5806698">
                  <a:extLst>
                    <a:ext uri="{9D8B030D-6E8A-4147-A177-3AD203B41FA5}">
                      <a16:colId xmlns:a16="http://schemas.microsoft.com/office/drawing/2014/main" val="20001"/>
                    </a:ext>
                  </a:extLst>
                </a:gridCol>
              </a:tblGrid>
              <a:tr h="917546">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dirty="0">
                          <a:solidFill>
                            <a:schemeClr val="bg1"/>
                          </a:solidFill>
                          <a:latin typeface="Arial" panose="020B0604020202020204" pitchFamily="34" charset="0"/>
                          <a:cs typeface="Arial" panose="020B0604020202020204" pitchFamily="34" charset="0"/>
                        </a:rPr>
                        <a:t>Maximise Voice and Control with Direct Payments</a:t>
                      </a:r>
                    </a:p>
                  </a:txBody>
                  <a:tcPr>
                    <a:solidFill>
                      <a:schemeClr val="accent1"/>
                    </a:solidFill>
                  </a:tcPr>
                </a:tc>
                <a:tc hMerge="1">
                  <a:txBody>
                    <a:bodyPr/>
                    <a:lstStyle/>
                    <a:p>
                      <a:endParaRPr lang="en-GB"/>
                    </a:p>
                  </a:txBody>
                  <a:tcPr>
                    <a:solidFill>
                      <a:srgbClr val="FF3333"/>
                    </a:solidFill>
                  </a:tcPr>
                </a:tc>
                <a:extLst>
                  <a:ext uri="{0D108BD9-81ED-4DB2-BD59-A6C34878D82A}">
                    <a16:rowId xmlns:a16="http://schemas.microsoft.com/office/drawing/2014/main" val="10000"/>
                  </a:ext>
                </a:extLst>
              </a:tr>
              <a:tr h="6687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kern="1200" dirty="0">
                          <a:solidFill>
                            <a:schemeClr val="tx1"/>
                          </a:solidFill>
                          <a:effectLst/>
                          <a:latin typeface="+mn-lt"/>
                          <a:ea typeface="+mn-ea"/>
                          <a:cs typeface="+mn-cs"/>
                        </a:rPr>
                        <a:t>Commissioning Priority: To ensure that Individuals are well supported to maximise the choice and control they have over the care they receive.</a:t>
                      </a:r>
                      <a:endParaRPr lang="en-GB" sz="1600" b="1" dirty="0">
                        <a:latin typeface="Arial" panose="020B0604020202020204" pitchFamily="34" charset="0"/>
                        <a:cs typeface="Arial" panose="020B0604020202020204" pitchFamily="34" charset="0"/>
                      </a:endParaRPr>
                    </a:p>
                  </a:txBody>
                  <a:tcPr>
                    <a:solidFill>
                      <a:srgbClr val="D9E2FF"/>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b="1" kern="1200" baseline="0" dirty="0">
                          <a:solidFill>
                            <a:schemeClr val="tx1"/>
                          </a:solidFill>
                          <a:effectLst/>
                          <a:latin typeface="Arial" panose="020B0604020202020204" pitchFamily="34" charset="0"/>
                          <a:ea typeface="+mn-ea"/>
                          <a:cs typeface="Arial" panose="020B0604020202020204" pitchFamily="34" charset="0"/>
                        </a:rPr>
                        <a:t>Progress Update</a:t>
                      </a:r>
                    </a:p>
                  </a:txBody>
                  <a:tcPr>
                    <a:solidFill>
                      <a:srgbClr val="D9E2FF"/>
                    </a:solidFill>
                  </a:tcPr>
                </a:tc>
                <a:extLst>
                  <a:ext uri="{0D108BD9-81ED-4DB2-BD59-A6C34878D82A}">
                    <a16:rowId xmlns:a16="http://schemas.microsoft.com/office/drawing/2014/main" val="10002"/>
                  </a:ext>
                </a:extLst>
              </a:tr>
              <a:tr h="1319436">
                <a:tc>
                  <a:txBody>
                    <a:bodyPr/>
                    <a:lstStyle/>
                    <a:p>
                      <a:pPr marL="285750" indent="-285750">
                        <a:lnSpc>
                          <a:spcPct val="107000"/>
                        </a:lnSpc>
                        <a:spcAft>
                          <a:spcPts val="800"/>
                        </a:spcAft>
                        <a:buFont typeface="Arial" panose="020B0604020202020204" pitchFamily="34" charset="0"/>
                        <a:buChar char="•"/>
                      </a:pPr>
                      <a:r>
                        <a:rPr lang="en-GB" sz="2000" kern="1200" dirty="0">
                          <a:solidFill>
                            <a:schemeClr val="tx1"/>
                          </a:solidFill>
                          <a:effectLst/>
                          <a:latin typeface="Arial" panose="020B0604020202020204" pitchFamily="34" charset="0"/>
                          <a:ea typeface="+mn-ea"/>
                          <a:cs typeface="Arial" panose="020B0604020202020204" pitchFamily="34" charset="0"/>
                        </a:rPr>
                        <a:t>We will conclude the options appraisal for the Direct Payments Support Service and recommission the service from external provider if preferred option.</a:t>
                      </a:r>
                    </a:p>
                  </a:txBody>
                  <a:tcPr marL="68580" marR="68580" marT="0" marB="0">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baseline="0" dirty="0">
                          <a:latin typeface="Arial" panose="020B0604020202020204" pitchFamily="34" charset="0"/>
                          <a:cs typeface="Arial" panose="020B0604020202020204" pitchFamily="34" charset="0"/>
                        </a:rPr>
                        <a:t>Significant work has been undertaken to consider options for delivery and mapping of current processes has been completed to inform decision-making on the preferred approach for the future delivery.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baseline="0" dirty="0">
                          <a:latin typeface="Arial" panose="020B0604020202020204" pitchFamily="34" charset="0"/>
                          <a:cs typeface="Arial" panose="020B0604020202020204" pitchFamily="34" charset="0"/>
                        </a:rPr>
                        <a:t> A new Micro Enterprise  Scheme has been launched to offer Direct Payments recipient more choice.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baseline="0" dirty="0">
                          <a:latin typeface="Arial" panose="020B0604020202020204" pitchFamily="34" charset="0"/>
                          <a:cs typeface="Arial" panose="020B0604020202020204" pitchFamily="34" charset="0"/>
                        </a:rPr>
                        <a:t>Consideration is being given to extending the current contractual arrangements until July 2025 to provide sufficient time to complete outstanding work.</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baseline="0" dirty="0">
                          <a:latin typeface="Arial" panose="020B0604020202020204" pitchFamily="34" charset="0"/>
                          <a:cs typeface="Arial" panose="020B0604020202020204" pitchFamily="34" charset="0"/>
                        </a:rPr>
                        <a:t>A new Direct Payments training course for Social Workers has been launched to raise awareness and improve understanding of the process.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2000" baseline="0" dirty="0">
                        <a:latin typeface="Arial" panose="020B0604020202020204" pitchFamily="34" charset="0"/>
                        <a:cs typeface="Arial" panose="020B0604020202020204" pitchFamily="34" charset="0"/>
                      </a:endParaRPr>
                    </a:p>
                  </a:txBody>
                  <a:tcPr>
                    <a:solidFill>
                      <a:schemeClr val="bg1"/>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895373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90A6ADD8-87F4-C398-C3E2-DCB4EC52BA5A}"/>
              </a:ext>
            </a:extLst>
          </p:cNvPr>
          <p:cNvSpPr>
            <a:spLocks noGrp="1"/>
          </p:cNvSpPr>
          <p:nvPr>
            <p:ph type="title"/>
          </p:nvPr>
        </p:nvSpPr>
        <p:spPr>
          <a:xfrm>
            <a:off x="1156851" y="637762"/>
            <a:ext cx="9888496" cy="900131"/>
          </a:xfrm>
        </p:spPr>
        <p:txBody>
          <a:bodyPr anchor="t">
            <a:normAutofit/>
          </a:bodyPr>
          <a:lstStyle/>
          <a:p>
            <a:r>
              <a:rPr lang="en-GB" sz="4000" b="1">
                <a:solidFill>
                  <a:schemeClr val="bg1"/>
                </a:solidFill>
              </a:rPr>
              <a:t>Adult Services: Review of Themes</a:t>
            </a:r>
          </a:p>
        </p:txBody>
      </p:sp>
      <p:sp>
        <p:nvSpPr>
          <p:cNvPr id="19" name="Rectangle 18">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6">
            <a:extLst>
              <a:ext uri="{FF2B5EF4-FFF2-40B4-BE49-F238E27FC236}">
                <a16:creationId xmlns:a16="http://schemas.microsoft.com/office/drawing/2014/main" id="{69937E08-FFD8-FF1F-83F6-CC8A42476241}"/>
              </a:ext>
            </a:extLst>
          </p:cNvPr>
          <p:cNvSpPr>
            <a:spLocks noGrp="1"/>
          </p:cNvSpPr>
          <p:nvPr>
            <p:ph idx="1"/>
          </p:nvPr>
        </p:nvSpPr>
        <p:spPr>
          <a:xfrm>
            <a:off x="101600" y="2217343"/>
            <a:ext cx="12090390" cy="4640657"/>
          </a:xfrm>
        </p:spPr>
        <p:txBody>
          <a:bodyPr>
            <a:normAutofit/>
          </a:bodyPr>
          <a:lstStyle/>
          <a:p>
            <a:pPr marL="0" indent="0">
              <a:buNone/>
            </a:pPr>
            <a:r>
              <a:rPr lang="en-GB" sz="2000" b="1" dirty="0">
                <a:effectLst/>
                <a:latin typeface="Arial" panose="020B0604020202020204" pitchFamily="34" charset="0"/>
                <a:ea typeface="Calibri" panose="020F0502020204030204" pitchFamily="34" charset="0"/>
                <a:cs typeface="Times New Roman" panose="02020603050405020304" pitchFamily="18" charset="0"/>
              </a:rPr>
              <a:t>Re-balancing the Market by Commissioning Section 16 Service Providers to Deliver a Range of Care and Support and Preventative Services</a:t>
            </a:r>
            <a:endParaRPr lang="en-GB" sz="2000" dirty="0"/>
          </a:p>
          <a:p>
            <a:pPr marL="0" indent="0">
              <a:buNone/>
            </a:pPr>
            <a:r>
              <a:rPr lang="en-GB" sz="2000" b="1" dirty="0"/>
              <a:t>The report identified that:</a:t>
            </a:r>
          </a:p>
          <a:p>
            <a:r>
              <a:rPr lang="en-GB" sz="2000" kern="100" dirty="0">
                <a:effectLst/>
                <a:latin typeface="Arial" panose="020B0604020202020204" pitchFamily="34" charset="0"/>
                <a:ea typeface="Calibri" panose="020F0502020204030204" pitchFamily="34" charset="0"/>
              </a:rPr>
              <a:t>The report identified that it was difficult to build up a clear picture of the overall market share of ‘not-for-private-profit’ (Section 16) or in-house provision within or between regions. It is hoped that this will improve as a result of the Welsh Government’s Rebalancing Care and Support Programme which includes further development of regional Section 16 Forums (previously known as ‘Social Value Forums’).  </a:t>
            </a:r>
            <a:endParaRPr lang="en-GB" sz="2000" kern="100" dirty="0">
              <a:effectLst/>
              <a:latin typeface="Calibri" panose="020F0502020204030204" pitchFamily="34" charset="0"/>
              <a:ea typeface="Calibri" panose="020F0502020204030204" pitchFamily="34" charset="0"/>
            </a:endParaRPr>
          </a:p>
          <a:p>
            <a:pPr marL="0" indent="0">
              <a:buNone/>
            </a:pPr>
            <a:r>
              <a:rPr lang="en-GB" sz="2000" b="1" dirty="0"/>
              <a:t>Current position:</a:t>
            </a:r>
          </a:p>
          <a:p>
            <a:r>
              <a:rPr lang="en-GB" sz="2000" dirty="0">
                <a:latin typeface="Arial" panose="020B0604020202020204" pitchFamily="34" charset="0"/>
                <a:cs typeface="Arial" panose="020B0604020202020204" pitchFamily="34" charset="0"/>
              </a:rPr>
              <a:t>Mapping work has been undertaken and it shows that there are very low numbers of Section 16 service providers in the care market. Over the last year, one care home provider has left the market and another is in the process of selling their two homes to for profit organisations.</a:t>
            </a:r>
          </a:p>
          <a:p>
            <a:r>
              <a:rPr lang="en-GB" sz="2000" dirty="0">
                <a:latin typeface="Arial" panose="020B0604020202020204" pitchFamily="34" charset="0"/>
                <a:cs typeface="Arial" panose="020B0604020202020204" pitchFamily="34" charset="0"/>
              </a:rPr>
              <a:t>Good progress has been made in planning for a new Section 16 Forum that will seek to address the transformation and rebalancing agenda.</a:t>
            </a:r>
          </a:p>
        </p:txBody>
      </p:sp>
    </p:spTree>
    <p:extLst>
      <p:ext uri="{BB962C8B-B14F-4D97-AF65-F5344CB8AC3E}">
        <p14:creationId xmlns:p14="http://schemas.microsoft.com/office/powerpoint/2010/main" val="3977539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EB2DF-0329-3945-3322-B6CB57D36697}"/>
              </a:ext>
            </a:extLst>
          </p:cNvPr>
          <p:cNvSpPr>
            <a:spLocks noGrp="1"/>
          </p:cNvSpPr>
          <p:nvPr>
            <p:ph type="title"/>
          </p:nvPr>
        </p:nvSpPr>
        <p:spPr/>
        <p:txBody>
          <a:bodyPr/>
          <a:lstStyle/>
          <a:p>
            <a:r>
              <a:rPr lang="en-GB" b="1" dirty="0"/>
              <a:t>Overview</a:t>
            </a:r>
          </a:p>
        </p:txBody>
      </p:sp>
      <p:sp>
        <p:nvSpPr>
          <p:cNvPr id="3" name="Content Placeholder 2">
            <a:extLst>
              <a:ext uri="{FF2B5EF4-FFF2-40B4-BE49-F238E27FC236}">
                <a16:creationId xmlns:a16="http://schemas.microsoft.com/office/drawing/2014/main" id="{DB28C81C-842A-27D4-6B92-F7A71FD5D00E}"/>
              </a:ext>
            </a:extLst>
          </p:cNvPr>
          <p:cNvSpPr>
            <a:spLocks noGrp="1"/>
          </p:cNvSpPr>
          <p:nvPr>
            <p:ph idx="1"/>
          </p:nvPr>
        </p:nvSpPr>
        <p:spPr>
          <a:xfrm>
            <a:off x="776206" y="1399422"/>
            <a:ext cx="10515600" cy="4351338"/>
          </a:xfrm>
        </p:spPr>
        <p:txBody>
          <a:bodyPr>
            <a:noAutofit/>
          </a:bodyPr>
          <a:lstStyle/>
          <a:p>
            <a:r>
              <a:rPr lang="en-GB" sz="2000" dirty="0">
                <a:latin typeface="Arial" panose="020B0604020202020204" pitchFamily="34" charset="0"/>
                <a:cs typeface="Arial" panose="020B0604020202020204" pitchFamily="34" charset="0"/>
              </a:rPr>
              <a:t>The Cardiff &amp; Vale Market Stability Report was put before Cabinet in December 2022.</a:t>
            </a:r>
          </a:p>
          <a:p>
            <a:r>
              <a:rPr lang="en-GB" sz="2000" dirty="0">
                <a:latin typeface="Arial" panose="020B0604020202020204" pitchFamily="34" charset="0"/>
                <a:cs typeface="Arial" panose="020B0604020202020204" pitchFamily="34" charset="0"/>
              </a:rPr>
              <a:t>Following Cabinet approval, Adult Services and Children’s Services embarked on engagement with their respective social care provider markets to raise awareness of the findings and to set out their future commissioning intentions in response to the strategic themes and agreed actions set out in the report. </a:t>
            </a:r>
          </a:p>
          <a:p>
            <a:r>
              <a:rPr lang="en-GB" sz="2000" dirty="0">
                <a:latin typeface="Arial" panose="020B0604020202020204" pitchFamily="34" charset="0"/>
                <a:cs typeface="Arial" panose="020B0604020202020204" pitchFamily="34" charset="0"/>
              </a:rPr>
              <a:t>In Adult Services engagement was undertaken via well-established provider forums and monthly meetings with the provider association.  In Children’s Services engagement was undertaken through a series of meetings with suppliers.   </a:t>
            </a:r>
          </a:p>
          <a:p>
            <a:r>
              <a:rPr lang="en-GB" sz="2000" dirty="0">
                <a:latin typeface="Arial" panose="020B0604020202020204" pitchFamily="34" charset="0"/>
                <a:cs typeface="Arial" panose="020B0604020202020204" pitchFamily="34" charset="0"/>
              </a:rPr>
              <a:t>Comprehensive action plans have been developed setting out our response to the themes and related timescales for completion identified in the report.</a:t>
            </a:r>
          </a:p>
          <a:p>
            <a:r>
              <a:rPr lang="en-GB" sz="2000" dirty="0">
                <a:latin typeface="Arial" panose="020B0604020202020204" pitchFamily="34" charset="0"/>
                <a:cs typeface="Arial" panose="020B0604020202020204" pitchFamily="34" charset="0"/>
              </a:rPr>
              <a:t>A summary of the strategic themes and actions that formed the basis for provider engagement sessions are highlighted on the next slide.</a:t>
            </a:r>
          </a:p>
        </p:txBody>
      </p:sp>
    </p:spTree>
    <p:extLst>
      <p:ext uri="{BB962C8B-B14F-4D97-AF65-F5344CB8AC3E}">
        <p14:creationId xmlns:p14="http://schemas.microsoft.com/office/powerpoint/2010/main" val="41119617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Text&#10;&#10;Description automatically generated with medium confidence">
            <a:extLst>
              <a:ext uri="{FF2B5EF4-FFF2-40B4-BE49-F238E27FC236}">
                <a16:creationId xmlns:a16="http://schemas.microsoft.com/office/drawing/2014/main" id="{E22A2B65-46FE-8058-B6F3-F0FDF537C6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2401"/>
            <a:ext cx="12192000" cy="6857143"/>
          </a:xfrm>
          <a:prstGeom prst="rect">
            <a:avLst/>
          </a:prstGeom>
        </p:spPr>
      </p:pic>
      <p:sp>
        <p:nvSpPr>
          <p:cNvPr id="7" name="TextBox 6"/>
          <p:cNvSpPr txBox="1"/>
          <p:nvPr/>
        </p:nvSpPr>
        <p:spPr>
          <a:xfrm>
            <a:off x="967874" y="1240589"/>
            <a:ext cx="9422063" cy="369332"/>
          </a:xfrm>
          <a:prstGeom prst="rect">
            <a:avLst/>
          </a:prstGeom>
          <a:noFill/>
        </p:spPr>
        <p:txBody>
          <a:bodyPr wrap="square" rtlCol="0">
            <a:spAutoFit/>
          </a:bodyPr>
          <a:lstStyle/>
          <a:p>
            <a:pPr marL="285750" indent="-285750">
              <a:buFont typeface="Arial" panose="020B0604020202020204" pitchFamily="34" charset="0"/>
              <a:buChar char="•"/>
            </a:pPr>
            <a:endParaRPr lang="en-GB" dirty="0"/>
          </a:p>
        </p:txBody>
      </p:sp>
      <p:sp>
        <p:nvSpPr>
          <p:cNvPr id="10" name="Rectangle 9">
            <a:extLst>
              <a:ext uri="{FF2B5EF4-FFF2-40B4-BE49-F238E27FC236}">
                <a16:creationId xmlns:a16="http://schemas.microsoft.com/office/drawing/2014/main" id="{B441BD36-0FF3-3965-5BE0-FDCA82C3F6AE}"/>
              </a:ext>
            </a:extLst>
          </p:cNvPr>
          <p:cNvSpPr/>
          <p:nvPr/>
        </p:nvSpPr>
        <p:spPr>
          <a:xfrm>
            <a:off x="0" y="857"/>
            <a:ext cx="12192000" cy="5033876"/>
          </a:xfrm>
          <a:prstGeom prst="rect">
            <a:avLst/>
          </a:prstGeom>
          <a:gradFill flip="none" rotWithShape="1">
            <a:gsLst>
              <a:gs pos="30000">
                <a:schemeClr val="bg1"/>
              </a:gs>
              <a:gs pos="100000">
                <a:schemeClr val="accent6">
                  <a:lumMod val="20000"/>
                  <a:lumOff val="8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extBox 8"/>
          <p:cNvSpPr txBox="1"/>
          <p:nvPr/>
        </p:nvSpPr>
        <p:spPr>
          <a:xfrm>
            <a:off x="261853" y="690173"/>
            <a:ext cx="11480969" cy="2215991"/>
          </a:xfrm>
          <a:prstGeom prst="rect">
            <a:avLst/>
          </a:prstGeom>
          <a:noFill/>
        </p:spPr>
        <p:txBody>
          <a:bodyPr wrap="square" rtlCol="0">
            <a:spAutoFit/>
          </a:bodyPr>
          <a:lstStyle/>
          <a:p>
            <a:endParaRPr lang="en-GB" sz="2400"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2400" dirty="0">
              <a:solidFill>
                <a:srgbClr val="002060"/>
              </a:solidFill>
              <a:latin typeface="Arial" panose="020B0604020202020204" pitchFamily="34" charset="0"/>
              <a:cs typeface="Arial" panose="020B0604020202020204" pitchFamily="34" charset="0"/>
            </a:endParaRPr>
          </a:p>
          <a:p>
            <a:r>
              <a:rPr lang="en-GB" sz="2400" dirty="0">
                <a:solidFill>
                  <a:srgbClr val="002060"/>
                </a:solidFill>
                <a:latin typeface="Arial" panose="020B0604020202020204" pitchFamily="34" charset="0"/>
                <a:cs typeface="Arial" panose="020B0604020202020204" pitchFamily="34" charset="0"/>
              </a:rPr>
              <a:t> </a:t>
            </a:r>
          </a:p>
          <a:p>
            <a:endParaRPr lang="en-GB"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2400"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2400" dirty="0">
              <a:solidFill>
                <a:srgbClr val="002060"/>
              </a:solidFill>
              <a:latin typeface="Arial" panose="020B0604020202020204" pitchFamily="34" charset="0"/>
              <a:cs typeface="Arial" panose="020B0604020202020204" pitchFamily="34" charset="0"/>
            </a:endParaRPr>
          </a:p>
        </p:txBody>
      </p:sp>
      <p:sp>
        <p:nvSpPr>
          <p:cNvPr id="2" name="Rounded Rectangle 1"/>
          <p:cNvSpPr/>
          <p:nvPr/>
        </p:nvSpPr>
        <p:spPr>
          <a:xfrm>
            <a:off x="967874" y="5248665"/>
            <a:ext cx="10774948" cy="1619956"/>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4" name="Table 3"/>
          <p:cNvGraphicFramePr>
            <a:graphicFrameLocks noGrp="1"/>
          </p:cNvGraphicFramePr>
          <p:nvPr>
            <p:extLst>
              <p:ext uri="{D42A27DB-BD31-4B8C-83A1-F6EECF244321}">
                <p14:modId xmlns:p14="http://schemas.microsoft.com/office/powerpoint/2010/main" val="1268926556"/>
              </p:ext>
            </p:extLst>
          </p:nvPr>
        </p:nvGraphicFramePr>
        <p:xfrm>
          <a:off x="0" y="0"/>
          <a:ext cx="12192000" cy="6766560"/>
        </p:xfrm>
        <a:graphic>
          <a:graphicData uri="http://schemas.openxmlformats.org/drawingml/2006/table">
            <a:tbl>
              <a:tblPr firstRow="1" bandRow="1">
                <a:tableStyleId>{5940675A-B579-460E-94D1-54222C63F5DA}</a:tableStyleId>
              </a:tblPr>
              <a:tblGrid>
                <a:gridCol w="6555783">
                  <a:extLst>
                    <a:ext uri="{9D8B030D-6E8A-4147-A177-3AD203B41FA5}">
                      <a16:colId xmlns:a16="http://schemas.microsoft.com/office/drawing/2014/main" val="20000"/>
                    </a:ext>
                  </a:extLst>
                </a:gridCol>
                <a:gridCol w="5636217">
                  <a:extLst>
                    <a:ext uri="{9D8B030D-6E8A-4147-A177-3AD203B41FA5}">
                      <a16:colId xmlns:a16="http://schemas.microsoft.com/office/drawing/2014/main" val="20001"/>
                    </a:ext>
                  </a:extLst>
                </a:gridCol>
              </a:tblGrid>
              <a:tr h="917546">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kern="1200" dirty="0">
                          <a:solidFill>
                            <a:schemeClr val="bg1"/>
                          </a:solidFill>
                          <a:effectLst/>
                          <a:latin typeface="+mn-lt"/>
                          <a:ea typeface="+mn-ea"/>
                          <a:cs typeface="+mn-cs"/>
                        </a:rPr>
                        <a:t>Re-balancing the Market by Commissioning Section 16 Service Providers to Deliver a Range of Care and Support and Preventative Services</a:t>
                      </a:r>
                      <a:endParaRPr lang="en-GB" sz="1800" kern="1200" dirty="0">
                        <a:solidFill>
                          <a:schemeClr val="bg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dirty="0">
                        <a:solidFill>
                          <a:schemeClr val="bg1"/>
                        </a:solidFill>
                        <a:latin typeface="Arial" panose="020B0604020202020204" pitchFamily="34" charset="0"/>
                        <a:cs typeface="Arial" panose="020B0604020202020204" pitchFamily="34" charset="0"/>
                      </a:endParaRPr>
                    </a:p>
                  </a:txBody>
                  <a:tcPr>
                    <a:solidFill>
                      <a:schemeClr val="accent1"/>
                    </a:solidFill>
                  </a:tcPr>
                </a:tc>
                <a:tc hMerge="1">
                  <a:txBody>
                    <a:bodyPr/>
                    <a:lstStyle/>
                    <a:p>
                      <a:endParaRPr lang="en-GB"/>
                    </a:p>
                  </a:txBody>
                  <a:tcPr>
                    <a:solidFill>
                      <a:srgbClr val="FF3333"/>
                    </a:solidFill>
                  </a:tcPr>
                </a:tc>
                <a:extLst>
                  <a:ext uri="{0D108BD9-81ED-4DB2-BD59-A6C34878D82A}">
                    <a16:rowId xmlns:a16="http://schemas.microsoft.com/office/drawing/2014/main" val="10000"/>
                  </a:ext>
                </a:extLst>
              </a:tr>
              <a:tr h="6687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dirty="0">
                          <a:latin typeface="Arial" panose="020B0604020202020204" pitchFamily="34" charset="0"/>
                          <a:cs typeface="Arial" panose="020B0604020202020204" pitchFamily="34" charset="0"/>
                        </a:rPr>
                        <a:t>Commissioning Priority: </a:t>
                      </a:r>
                      <a:r>
                        <a:rPr lang="en-GB" sz="1600" b="0" dirty="0">
                          <a:latin typeface="Arial" panose="020B0604020202020204" pitchFamily="34" charset="0"/>
                          <a:cs typeface="Arial" panose="020B0604020202020204" pitchFamily="34" charset="0"/>
                        </a:rPr>
                        <a:t>To </a:t>
                      </a:r>
                      <a:r>
                        <a:rPr lang="en-GB" sz="1600" b="0" kern="1200" dirty="0">
                          <a:solidFill>
                            <a:schemeClr val="tx1"/>
                          </a:solidFill>
                          <a:effectLst/>
                          <a:latin typeface="Arial" panose="020B0604020202020204" pitchFamily="34" charset="0"/>
                          <a:ea typeface="+mn-ea"/>
                          <a:cs typeface="Arial" panose="020B0604020202020204" pitchFamily="34" charset="0"/>
                        </a:rPr>
                        <a:t>provide the conditions to support Section 16 service providers to fulfil service delivery opportunities I order to re-balance the market and introduce more innovative approached to meeting the needs of our service users.</a:t>
                      </a:r>
                      <a:endParaRPr lang="en-GB" sz="1600" b="0" dirty="0">
                        <a:latin typeface="Arial" panose="020B0604020202020204" pitchFamily="34" charset="0"/>
                        <a:cs typeface="Arial" panose="020B0604020202020204" pitchFamily="34" charset="0"/>
                      </a:endParaRPr>
                    </a:p>
                  </a:txBody>
                  <a:tcPr>
                    <a:solidFill>
                      <a:srgbClr val="D9E2FF"/>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b="1" kern="1200" baseline="0" dirty="0">
                          <a:solidFill>
                            <a:schemeClr val="tx1"/>
                          </a:solidFill>
                          <a:effectLst/>
                          <a:latin typeface="Arial" panose="020B0604020202020204" pitchFamily="34" charset="0"/>
                          <a:ea typeface="+mn-ea"/>
                          <a:cs typeface="Arial" panose="020B0604020202020204" pitchFamily="34" charset="0"/>
                        </a:rPr>
                        <a:t>Progress Update</a:t>
                      </a:r>
                    </a:p>
                  </a:txBody>
                  <a:tcPr>
                    <a:solidFill>
                      <a:srgbClr val="D9E2FF"/>
                    </a:solidFill>
                  </a:tcPr>
                </a:tc>
                <a:extLst>
                  <a:ext uri="{0D108BD9-81ED-4DB2-BD59-A6C34878D82A}">
                    <a16:rowId xmlns:a16="http://schemas.microsoft.com/office/drawing/2014/main" val="10002"/>
                  </a:ext>
                </a:extLst>
              </a:tr>
              <a:tr h="1319436">
                <a:tc>
                  <a:txBody>
                    <a:bodyPr/>
                    <a:lstStyle/>
                    <a:p>
                      <a:pPr marL="285750" indent="-285750">
                        <a:lnSpc>
                          <a:spcPct val="107000"/>
                        </a:lnSpc>
                        <a:spcAft>
                          <a:spcPts val="800"/>
                        </a:spcAft>
                        <a:buFont typeface="Arial" panose="020B0604020202020204" pitchFamily="34" charset="0"/>
                        <a:buChar char="•"/>
                      </a:pPr>
                      <a:r>
                        <a:rPr lang="en-GB" sz="1800" b="0" kern="1200" dirty="0">
                          <a:solidFill>
                            <a:schemeClr val="tx1"/>
                          </a:solidFill>
                          <a:effectLst/>
                          <a:latin typeface="Arial" panose="020B0604020202020204" pitchFamily="34" charset="0"/>
                          <a:ea typeface="+mn-ea"/>
                          <a:cs typeface="Arial" panose="020B0604020202020204" pitchFamily="34" charset="0"/>
                        </a:rPr>
                        <a:t>We will c</a:t>
                      </a:r>
                      <a:r>
                        <a:rPr lang="en-GB" sz="1800" kern="1200" dirty="0">
                          <a:solidFill>
                            <a:schemeClr val="tx1"/>
                          </a:solidFill>
                          <a:effectLst/>
                          <a:latin typeface="Arial" panose="020B0604020202020204" pitchFamily="34" charset="0"/>
                          <a:ea typeface="+mn-ea"/>
                          <a:cs typeface="Arial" panose="020B0604020202020204" pitchFamily="34" charset="0"/>
                        </a:rPr>
                        <a:t>ommission a range of statutory services currently delivered by Section 16 providers (e.g., Financial Advocacy, services that support people with a visual impairment).</a:t>
                      </a:r>
                    </a:p>
                    <a:p>
                      <a:pPr marL="285750" indent="-285750">
                        <a:lnSpc>
                          <a:spcPct val="107000"/>
                        </a:lnSpc>
                        <a:spcAft>
                          <a:spcPts val="800"/>
                        </a:spcAft>
                        <a:buFont typeface="Arial" panose="020B0604020202020204" pitchFamily="34" charset="0"/>
                        <a:buChar char="•"/>
                      </a:pPr>
                      <a:r>
                        <a:rPr lang="en-GB" sz="1800" kern="1200" dirty="0">
                          <a:solidFill>
                            <a:schemeClr val="tx1"/>
                          </a:solidFill>
                          <a:effectLst/>
                          <a:latin typeface="Arial" panose="020B0604020202020204" pitchFamily="34" charset="0"/>
                          <a:ea typeface="+mn-ea"/>
                          <a:cs typeface="Arial" panose="020B0604020202020204" pitchFamily="34" charset="0"/>
                        </a:rPr>
                        <a:t>We will commission a range of preventative services currently delivered by Section 16 providers (e.g., Day Opportunities for adults with a Learning Disability).</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lang="en-GB" sz="1800" kern="1200" dirty="0">
                          <a:solidFill>
                            <a:schemeClr val="tx1"/>
                          </a:solidFill>
                          <a:effectLst/>
                          <a:latin typeface="Arial" panose="020B0604020202020204" pitchFamily="34" charset="0"/>
                          <a:ea typeface="+mn-ea"/>
                          <a:cs typeface="Arial" panose="020B0604020202020204" pitchFamily="34" charset="0"/>
                        </a:rPr>
                        <a:t>We will commission services to support engagement of unpaid carers delivered by Section 16 service providers.</a:t>
                      </a:r>
                    </a:p>
                    <a:p>
                      <a:pPr marL="285750" indent="-285750">
                        <a:lnSpc>
                          <a:spcPct val="107000"/>
                        </a:lnSpc>
                        <a:spcAft>
                          <a:spcPts val="800"/>
                        </a:spcAft>
                        <a:buFont typeface="Arial" panose="020B0604020202020204" pitchFamily="34" charset="0"/>
                        <a:buChar char="•"/>
                      </a:pPr>
                      <a:endParaRPr lang="en-GB" sz="1800" b="0" kern="1200" dirty="0">
                        <a:solidFill>
                          <a:schemeClr val="tx1"/>
                        </a:solidFill>
                        <a:effectLst/>
                        <a:latin typeface="Arial" panose="020B0604020202020204" pitchFamily="34" charset="0"/>
                        <a:ea typeface="+mn-ea"/>
                        <a:cs typeface="Arial" panose="020B0604020202020204" pitchFamily="34" charset="0"/>
                      </a:endParaRPr>
                    </a:p>
                  </a:txBody>
                  <a:tcPr marL="68580" marR="68580" marT="0" marB="0">
                    <a:solidFill>
                      <a:schemeClr val="bg1"/>
                    </a:solidFill>
                  </a:tcPr>
                </a:tc>
                <a:tc>
                  <a:txBody>
                    <a:bodyPr/>
                    <a:lstStyle/>
                    <a:p>
                      <a:pPr marL="285750" lvl="0" indent="-285750">
                        <a:buFont typeface="Arial" panose="020B0604020202020204" pitchFamily="34" charset="0"/>
                        <a:buChar char="•"/>
                      </a:pPr>
                      <a:r>
                        <a:rPr lang="en-GB" sz="1800" kern="1200" dirty="0">
                          <a:solidFill>
                            <a:schemeClr val="tx1"/>
                          </a:solidFill>
                          <a:effectLst/>
                          <a:latin typeface="Arial" panose="020B0604020202020204" pitchFamily="34" charset="0"/>
                          <a:ea typeface="+mn-ea"/>
                          <a:cs typeface="Arial" panose="020B0604020202020204" pitchFamily="34" charset="0"/>
                        </a:rPr>
                        <a:t>A planning group in place and draft Terms of Reference developed for the forum.</a:t>
                      </a:r>
                    </a:p>
                    <a:p>
                      <a:pPr marL="285750" lvl="0" indent="-285750">
                        <a:buFont typeface="Arial" panose="020B0604020202020204" pitchFamily="34" charset="0"/>
                        <a:buChar char="•"/>
                      </a:pPr>
                      <a:r>
                        <a:rPr lang="en-GB" sz="1800" kern="1200" dirty="0">
                          <a:solidFill>
                            <a:schemeClr val="tx1"/>
                          </a:solidFill>
                          <a:effectLst/>
                          <a:latin typeface="Arial" panose="020B0604020202020204" pitchFamily="34" charset="0"/>
                          <a:ea typeface="+mn-ea"/>
                          <a:cs typeface="Arial" panose="020B0604020202020204" pitchFamily="34" charset="0"/>
                        </a:rPr>
                        <a:t>Initial engagement undertaken with providers to inform next steps.</a:t>
                      </a:r>
                    </a:p>
                    <a:p>
                      <a:pPr marL="285750" indent="-285750">
                        <a:buFont typeface="Arial" panose="020B0604020202020204" pitchFamily="34" charset="0"/>
                        <a:buChar char="•"/>
                      </a:pPr>
                      <a:r>
                        <a:rPr lang="en-GB" sz="1800" dirty="0">
                          <a:latin typeface="Arial" panose="020B0604020202020204" pitchFamily="34" charset="0"/>
                          <a:cs typeface="Arial" panose="020B0604020202020204" pitchFamily="34" charset="0"/>
                        </a:rPr>
                        <a:t>Work commenced at the end of 2023 to  plan for the launch of a new section 16 service provider forum. One provider engagement session was held in December 2023 and a survey was also launched at that time to ascertain provider’s views and two more engagement sessions were held in February and beginning of March.</a:t>
                      </a:r>
                    </a:p>
                    <a:p>
                      <a:pPr marL="285750" indent="-285750">
                        <a:buFont typeface="Arial" panose="020B0604020202020204" pitchFamily="34" charset="0"/>
                        <a:buChar char="•"/>
                      </a:pPr>
                      <a:r>
                        <a:rPr lang="en-GB" sz="1800" dirty="0">
                          <a:latin typeface="Arial" panose="020B0604020202020204" pitchFamily="34" charset="0"/>
                          <a:cs typeface="Arial" panose="020B0604020202020204" pitchFamily="34" charset="0"/>
                        </a:rPr>
                        <a:t>Plans are in place to launch the new Forum  In June 2024. The approach will reflect feedback and will be underpinned by a number of workshops  that will focus on specific commissioning themes / opportunities.</a:t>
                      </a:r>
                    </a:p>
                    <a:p>
                      <a:pPr marL="285750" lvl="0" indent="-285750">
                        <a:buFont typeface="Arial" panose="020B0604020202020204" pitchFamily="34" charset="0"/>
                        <a:buChar char="•"/>
                      </a:pPr>
                      <a:endParaRPr lang="en-GB" sz="1800" kern="1200" dirty="0">
                        <a:solidFill>
                          <a:schemeClr val="tx1"/>
                        </a:solidFill>
                        <a:effectLst/>
                        <a:latin typeface="Arial" panose="020B0604020202020204" pitchFamily="34" charset="0"/>
                        <a:ea typeface="+mn-ea"/>
                        <a:cs typeface="Arial" panose="020B0604020202020204" pitchFamily="34" charset="0"/>
                      </a:endParaRPr>
                    </a:p>
                  </a:txBody>
                  <a:tcPr>
                    <a:solidFill>
                      <a:schemeClr val="bg1"/>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5347952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90A6ADD8-87F4-C398-C3E2-DCB4EC52BA5A}"/>
              </a:ext>
            </a:extLst>
          </p:cNvPr>
          <p:cNvSpPr>
            <a:spLocks noGrp="1"/>
          </p:cNvSpPr>
          <p:nvPr>
            <p:ph type="title"/>
          </p:nvPr>
        </p:nvSpPr>
        <p:spPr>
          <a:xfrm>
            <a:off x="1156851" y="637762"/>
            <a:ext cx="9888496" cy="900131"/>
          </a:xfrm>
        </p:spPr>
        <p:txBody>
          <a:bodyPr anchor="t">
            <a:normAutofit/>
          </a:bodyPr>
          <a:lstStyle/>
          <a:p>
            <a:r>
              <a:rPr lang="en-GB" sz="4000" b="1" dirty="0">
                <a:solidFill>
                  <a:schemeClr val="bg1"/>
                </a:solidFill>
              </a:rPr>
              <a:t>Adult Services: Summary of Progress (1)</a:t>
            </a:r>
          </a:p>
        </p:txBody>
      </p:sp>
      <p:sp>
        <p:nvSpPr>
          <p:cNvPr id="19" name="Rectangle 18">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6">
            <a:extLst>
              <a:ext uri="{FF2B5EF4-FFF2-40B4-BE49-F238E27FC236}">
                <a16:creationId xmlns:a16="http://schemas.microsoft.com/office/drawing/2014/main" id="{69937E08-FFD8-FF1F-83F6-CC8A42476241}"/>
              </a:ext>
            </a:extLst>
          </p:cNvPr>
          <p:cNvSpPr>
            <a:spLocks noGrp="1"/>
          </p:cNvSpPr>
          <p:nvPr>
            <p:ph idx="1"/>
          </p:nvPr>
        </p:nvSpPr>
        <p:spPr>
          <a:xfrm>
            <a:off x="93786" y="2102198"/>
            <a:ext cx="12098204" cy="4755802"/>
          </a:xfrm>
        </p:spPr>
        <p:txBody>
          <a:bodyPr>
            <a:normAutofit/>
          </a:bodyPr>
          <a:lstStyle/>
          <a:p>
            <a:r>
              <a:rPr lang="en-GB" sz="1600" dirty="0">
                <a:latin typeface="Arial" panose="020B0604020202020204" pitchFamily="34" charset="0"/>
                <a:cs typeface="Arial" panose="020B0604020202020204" pitchFamily="34" charset="0"/>
              </a:rPr>
              <a:t>Progress has been made against all the key areas of development.</a:t>
            </a:r>
          </a:p>
          <a:p>
            <a:pPr marL="0" indent="0">
              <a:buNone/>
            </a:pPr>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Considerable analysis and planning has been undertaken to inform the re-shaping of the older-persons care home market and positive working relationships with the care home provider association support collaborative working and co-production of new developments.</a:t>
            </a:r>
          </a:p>
          <a:p>
            <a:pPr marL="0" indent="0">
              <a:buNone/>
            </a:pPr>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Relationships with the domiciliary care market are less developed but there are a small group of providers who are keen to work collaboratively with the local authority and each other to support market shaping. The development of the D2RA framework has been particularly successful in encouraging providers to work in partnership with one another and lessons have been learned from this experience that will inform future developments within the sector. However, there is concern that the number of providers ( 65) currently operating on the Council’s DPS and their capacity exceeds the demand for care at home at this time and provider sustainability is of concern and continue to be a priority in respect of market management activity.</a:t>
            </a:r>
          </a:p>
          <a:p>
            <a:pPr marL="0" indent="0">
              <a:buNone/>
            </a:pPr>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Work has been undertaken to determine the size of the overseas workforce in Domiciliary Care and to understand the risk associated with this and how these risks can be mitigated. A similar exercise will be prioritised for the Care Home sector.</a:t>
            </a:r>
          </a:p>
          <a:p>
            <a:pPr marL="0" indent="0">
              <a:buNone/>
            </a:pPr>
            <a:endParaRPr lang="en-GB" sz="1500" dirty="0">
              <a:cs typeface="Arial" panose="020B0604020202020204" pitchFamily="34" charset="0"/>
            </a:endParaRPr>
          </a:p>
          <a:p>
            <a:endParaRPr lang="en-GB" sz="1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717454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6D07495-9B35-6BBE-710C-7213998686D6}"/>
            </a:ext>
          </a:extLst>
        </p:cNvPr>
        <p:cNvGrpSpPr/>
        <p:nvPr/>
      </p:nvGrpSpPr>
      <p:grpSpPr>
        <a:xfrm>
          <a:off x="0" y="0"/>
          <a:ext cx="0" cy="0"/>
          <a:chOff x="0" y="0"/>
          <a:chExt cx="0" cy="0"/>
        </a:xfrm>
      </p:grpSpPr>
      <p:sp>
        <p:nvSpPr>
          <p:cNvPr id="18" name="Rectangle 17">
            <a:extLst>
              <a:ext uri="{FF2B5EF4-FFF2-40B4-BE49-F238E27FC236}">
                <a16:creationId xmlns:a16="http://schemas.microsoft.com/office/drawing/2014/main" id="{4CA351F2-0746-C485-B071-3757129EF1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9BCFEA5E-C4CE-790F-5C5D-D17F2A656D95}"/>
              </a:ext>
            </a:extLst>
          </p:cNvPr>
          <p:cNvSpPr>
            <a:spLocks noGrp="1"/>
          </p:cNvSpPr>
          <p:nvPr>
            <p:ph type="title"/>
          </p:nvPr>
        </p:nvSpPr>
        <p:spPr>
          <a:xfrm>
            <a:off x="1156851" y="637762"/>
            <a:ext cx="9888496" cy="900131"/>
          </a:xfrm>
        </p:spPr>
        <p:txBody>
          <a:bodyPr anchor="t">
            <a:normAutofit/>
          </a:bodyPr>
          <a:lstStyle/>
          <a:p>
            <a:r>
              <a:rPr lang="en-GB" sz="4000" b="1" dirty="0">
                <a:solidFill>
                  <a:schemeClr val="bg1"/>
                </a:solidFill>
              </a:rPr>
              <a:t>Adult Services: Summary of Progress (2)</a:t>
            </a:r>
          </a:p>
        </p:txBody>
      </p:sp>
      <p:sp>
        <p:nvSpPr>
          <p:cNvPr id="19" name="Rectangle 18">
            <a:extLst>
              <a:ext uri="{FF2B5EF4-FFF2-40B4-BE49-F238E27FC236}">
                <a16:creationId xmlns:a16="http://schemas.microsoft.com/office/drawing/2014/main" id="{07B3D1FC-2294-4E9B-F570-0DBD50D591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1D460C9-0BCE-C21D-0D44-3F174FA89E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6">
            <a:extLst>
              <a:ext uri="{FF2B5EF4-FFF2-40B4-BE49-F238E27FC236}">
                <a16:creationId xmlns:a16="http://schemas.microsoft.com/office/drawing/2014/main" id="{80A8990D-D307-354D-F283-DBE98BF104E3}"/>
              </a:ext>
            </a:extLst>
          </p:cNvPr>
          <p:cNvSpPr>
            <a:spLocks noGrp="1"/>
          </p:cNvSpPr>
          <p:nvPr>
            <p:ph idx="1"/>
          </p:nvPr>
        </p:nvSpPr>
        <p:spPr>
          <a:xfrm>
            <a:off x="93786" y="2102198"/>
            <a:ext cx="12098204" cy="4755802"/>
          </a:xfrm>
        </p:spPr>
        <p:txBody>
          <a:bodyPr>
            <a:normAutofit/>
          </a:bodyPr>
          <a:lstStyle/>
          <a:p>
            <a:r>
              <a:rPr lang="en-GB" sz="2000" dirty="0">
                <a:latin typeface="Arial" panose="020B0604020202020204" pitchFamily="34" charset="0"/>
                <a:cs typeface="Arial" panose="020B0604020202020204" pitchFamily="34" charset="0"/>
              </a:rPr>
              <a:t>Work undertaken to strengthen of quality assurance arrangements in the domiciliary care sectors also provide positive example of providers working with commissioners to coproduce a quality assurance framework that includes a self-assessment component.</a:t>
            </a:r>
          </a:p>
          <a:p>
            <a:pPr marL="0" indent="0">
              <a:buNone/>
            </a:pPr>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Work to strengthen arrangements to increase Direct Payments to strengthen service user choice and control has provided opportunities to look at innovative approaches to address the shortfall in Personal Assistants and whilst it remains very early days for the Micro Enterprise scheme, it is expected that this new  arrangements will enable more people to feel able to choose a Direct Payment in the future.</a:t>
            </a:r>
          </a:p>
          <a:p>
            <a:pPr marL="0" indent="0">
              <a:buNone/>
            </a:pPr>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Although very much in its infancy, the planning work undertaken to launch a new Section 16 Provider Forum is a good example of partnership working with colleagues from the local authority, Health and the third sector and is expected to make a positive contribution to the transformation and rebalancing agenda for the Cardiff Adult social care market.</a:t>
            </a:r>
          </a:p>
          <a:p>
            <a:endParaRPr lang="en-GB" sz="1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515711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9" name="Freeform: Shape 8">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Freeform: Shape 10">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365EB8-DB4F-AAF9-0E0E-E0CC122DAA7B}"/>
              </a:ext>
            </a:extLst>
          </p:cNvPr>
          <p:cNvSpPr>
            <a:spLocks noGrp="1"/>
          </p:cNvSpPr>
          <p:nvPr>
            <p:ph type="title"/>
          </p:nvPr>
        </p:nvSpPr>
        <p:spPr>
          <a:xfrm>
            <a:off x="971550" y="2046986"/>
            <a:ext cx="10248900" cy="2764028"/>
          </a:xfrm>
        </p:spPr>
        <p:txBody>
          <a:bodyPr vert="horz" lIns="91440" tIns="45720" rIns="91440" bIns="45720" rtlCol="0" anchor="ctr">
            <a:normAutofit/>
          </a:bodyPr>
          <a:lstStyle/>
          <a:p>
            <a:pPr algn="ctr"/>
            <a:r>
              <a:rPr lang="en-US" sz="7200" b="1" kern="1200" dirty="0">
                <a:solidFill>
                  <a:schemeClr val="tx1"/>
                </a:solidFill>
                <a:latin typeface="+mj-lt"/>
                <a:ea typeface="+mj-ea"/>
                <a:cs typeface="+mj-cs"/>
              </a:rPr>
              <a:t>Section </a:t>
            </a:r>
            <a:r>
              <a:rPr lang="en-US" sz="7200" b="1" dirty="0"/>
              <a:t>Two</a:t>
            </a:r>
            <a:r>
              <a:rPr lang="en-US" sz="7200" b="1" kern="1200" dirty="0">
                <a:solidFill>
                  <a:schemeClr val="tx1"/>
                </a:solidFill>
                <a:latin typeface="+mj-lt"/>
                <a:ea typeface="+mj-ea"/>
                <a:cs typeface="+mj-cs"/>
              </a:rPr>
              <a:t>: </a:t>
            </a:r>
            <a:br>
              <a:rPr lang="en-US" sz="7200" b="1" kern="1200" dirty="0">
                <a:solidFill>
                  <a:schemeClr val="tx1"/>
                </a:solidFill>
                <a:latin typeface="+mj-lt"/>
                <a:ea typeface="+mj-ea"/>
                <a:cs typeface="+mj-cs"/>
              </a:rPr>
            </a:br>
            <a:r>
              <a:rPr lang="en-US" sz="7200" b="1" kern="1200" dirty="0">
                <a:solidFill>
                  <a:schemeClr val="tx1"/>
                </a:solidFill>
                <a:latin typeface="+mj-lt"/>
                <a:ea typeface="+mj-ea"/>
                <a:cs typeface="+mj-cs"/>
              </a:rPr>
              <a:t>Children’s Services</a:t>
            </a:r>
          </a:p>
        </p:txBody>
      </p:sp>
      <p:sp>
        <p:nvSpPr>
          <p:cNvPr id="13" name="Rectangle 12">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019890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0A6ADD8-87F4-C398-C3E2-DCB4EC52BA5A}"/>
              </a:ext>
            </a:extLst>
          </p:cNvPr>
          <p:cNvSpPr>
            <a:spLocks noGrp="1"/>
          </p:cNvSpPr>
          <p:nvPr>
            <p:ph type="title"/>
          </p:nvPr>
        </p:nvSpPr>
        <p:spPr>
          <a:xfrm>
            <a:off x="923364" y="152260"/>
            <a:ext cx="10515600" cy="1325563"/>
          </a:xfrm>
        </p:spPr>
        <p:txBody>
          <a:bodyPr/>
          <a:lstStyle/>
          <a:p>
            <a:r>
              <a:rPr lang="en-GB" b="1" dirty="0"/>
              <a:t>Children’s Services: Review of Key Findings and Progress Update</a:t>
            </a:r>
          </a:p>
        </p:txBody>
      </p:sp>
      <p:graphicFrame>
        <p:nvGraphicFramePr>
          <p:cNvPr id="9" name="Content Placeholder 6">
            <a:extLst>
              <a:ext uri="{FF2B5EF4-FFF2-40B4-BE49-F238E27FC236}">
                <a16:creationId xmlns:a16="http://schemas.microsoft.com/office/drawing/2014/main" id="{509CF24F-6920-CBE7-6022-AC5B0C4EE84A}"/>
              </a:ext>
            </a:extLst>
          </p:cNvPr>
          <p:cNvGraphicFramePr>
            <a:graphicFrameLocks noGrp="1"/>
          </p:cNvGraphicFramePr>
          <p:nvPr>
            <p:ph idx="1"/>
          </p:nvPr>
        </p:nvGraphicFramePr>
        <p:xfrm>
          <a:off x="413237" y="1477823"/>
          <a:ext cx="11120718" cy="50474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54580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17">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itle 4">
            <a:extLst>
              <a:ext uri="{FF2B5EF4-FFF2-40B4-BE49-F238E27FC236}">
                <a16:creationId xmlns:a16="http://schemas.microsoft.com/office/drawing/2014/main" id="{90A6ADD8-87F4-C398-C3E2-DCB4EC52BA5A}"/>
              </a:ext>
            </a:extLst>
          </p:cNvPr>
          <p:cNvSpPr>
            <a:spLocks noGrp="1"/>
          </p:cNvSpPr>
          <p:nvPr>
            <p:ph type="title"/>
          </p:nvPr>
        </p:nvSpPr>
        <p:spPr>
          <a:xfrm>
            <a:off x="1371599" y="294539"/>
            <a:ext cx="9895951" cy="995782"/>
          </a:xfrm>
        </p:spPr>
        <p:txBody>
          <a:bodyPr>
            <a:normAutofit/>
          </a:bodyPr>
          <a:lstStyle/>
          <a:p>
            <a:r>
              <a:rPr lang="en-GB" sz="4000" b="1" dirty="0">
                <a:solidFill>
                  <a:srgbClr val="FFFFFF"/>
                </a:solidFill>
              </a:rPr>
              <a:t>Children’s Services: Review of Themes</a:t>
            </a:r>
          </a:p>
        </p:txBody>
      </p:sp>
      <p:sp>
        <p:nvSpPr>
          <p:cNvPr id="7" name="Content Placeholder 6">
            <a:extLst>
              <a:ext uri="{FF2B5EF4-FFF2-40B4-BE49-F238E27FC236}">
                <a16:creationId xmlns:a16="http://schemas.microsoft.com/office/drawing/2014/main" id="{69937E08-FFD8-FF1F-83F6-CC8A42476241}"/>
              </a:ext>
            </a:extLst>
          </p:cNvPr>
          <p:cNvSpPr>
            <a:spLocks noGrp="1"/>
          </p:cNvSpPr>
          <p:nvPr>
            <p:ph idx="1"/>
          </p:nvPr>
        </p:nvSpPr>
        <p:spPr>
          <a:xfrm>
            <a:off x="375920" y="1590741"/>
            <a:ext cx="11356730" cy="5053899"/>
          </a:xfrm>
        </p:spPr>
        <p:txBody>
          <a:bodyPr anchor="ctr">
            <a:normAutofit fontScale="92500" lnSpcReduction="10000"/>
          </a:bodyPr>
          <a:lstStyle/>
          <a:p>
            <a:pPr marL="0" indent="0">
              <a:buNone/>
            </a:pPr>
            <a:r>
              <a:rPr lang="en-GB" sz="2400" b="1" dirty="0"/>
              <a:t>Fees</a:t>
            </a:r>
          </a:p>
          <a:p>
            <a:pPr marL="0" indent="0">
              <a:buNone/>
            </a:pPr>
            <a:r>
              <a:rPr lang="en-GB" sz="1600" b="1" dirty="0"/>
              <a:t>The report identified that:</a:t>
            </a:r>
          </a:p>
          <a:p>
            <a:pPr marL="0" indent="0">
              <a:buNone/>
            </a:pPr>
            <a:r>
              <a:rPr lang="en-GB" sz="1600" kern="100" dirty="0">
                <a:latin typeface="Arial" panose="020B0604020202020204" pitchFamily="34" charset="0"/>
              </a:rPr>
              <a:t>A lack of supply of residential care coupled with growing demand, particularly for children and young people with very complex needs, had resulted in Children’s Services paying high and unsustainable fees in some cases. Whilst Children’s Services was committed to paying fair fees for care and support, it was equally aware that in “sellers-markets” it needs to guard against paying fees that are not value for money and more than a fair price.  </a:t>
            </a:r>
          </a:p>
          <a:p>
            <a:pPr marL="0" indent="0">
              <a:buNone/>
            </a:pPr>
            <a:r>
              <a:rPr lang="en-GB" sz="1600" kern="100" dirty="0">
                <a:latin typeface="Arial" panose="020B0604020202020204" pitchFamily="34" charset="0"/>
              </a:rPr>
              <a:t>There is a need to keep the sustainability of fees under ongoing review.</a:t>
            </a:r>
          </a:p>
          <a:p>
            <a:pPr marL="0" indent="0">
              <a:buNone/>
            </a:pPr>
            <a:r>
              <a:rPr lang="en-GB" sz="1600" b="1" dirty="0"/>
              <a:t>Current position:</a:t>
            </a:r>
          </a:p>
          <a:p>
            <a:pPr marL="0" indent="0">
              <a:buNone/>
            </a:pPr>
            <a:r>
              <a:rPr lang="en-GB" sz="1600" kern="100" dirty="0">
                <a:latin typeface="Arial" panose="020B0604020202020204" pitchFamily="34" charset="0"/>
              </a:rPr>
              <a:t>The themes raised in the report remain current. 2023/24 experienced a volume of fee uplift requests, with providers presenting the increased cost of living and increases in Real Living Wage as their main justification. Some of those providers approach the LA for an uplift annually, whilst other had not approached the LA for several years prior.  All fee uplift requests were individually assessed. </a:t>
            </a:r>
          </a:p>
          <a:p>
            <a:pPr marL="0" lvl="0" indent="0">
              <a:buNone/>
            </a:pPr>
            <a:r>
              <a:rPr lang="en-GB" sz="1600" kern="100" dirty="0">
                <a:latin typeface="Arial" panose="020B0604020202020204" pitchFamily="34" charset="0"/>
              </a:rPr>
              <a:t>All of our largest </a:t>
            </a:r>
            <a:r>
              <a:rPr lang="en-GB" sz="1600" kern="100" dirty="0" err="1">
                <a:latin typeface="Arial" panose="020B0604020202020204" pitchFamily="34" charset="0"/>
              </a:rPr>
              <a:t>IFAs</a:t>
            </a:r>
            <a:r>
              <a:rPr lang="en-GB" sz="1600" kern="100" dirty="0">
                <a:latin typeface="Arial" panose="020B0604020202020204" pitchFamily="34" charset="0"/>
              </a:rPr>
              <a:t> requested uplifts and therefore impacted a large number of placements. The median rate of uplift was </a:t>
            </a:r>
            <a:r>
              <a:rPr lang="en-GB" sz="1600" kern="100">
                <a:latin typeface="Arial" panose="020B0604020202020204" pitchFamily="34" charset="0"/>
              </a:rPr>
              <a:t>similar  </a:t>
            </a:r>
            <a:r>
              <a:rPr lang="en-GB" sz="1600" kern="100" dirty="0">
                <a:latin typeface="Arial" panose="020B0604020202020204" pitchFamily="34" charset="0"/>
              </a:rPr>
              <a:t>to the previous year.  </a:t>
            </a:r>
          </a:p>
          <a:p>
            <a:pPr marL="0" indent="0">
              <a:buNone/>
            </a:pPr>
            <a:r>
              <a:rPr lang="en-GB" sz="1600" kern="100" dirty="0">
                <a:latin typeface="Arial" panose="020B0604020202020204" pitchFamily="34" charset="0"/>
              </a:rPr>
              <a:t>In addition to fee uplifts on current placement the two other main issues were an increase in providers asked to provide therapeutic changes to placements, and solo placements, requiring significantly increased resources as a result. Plus, the new placements made in year are at a significant increased rate to those that are stepped down. </a:t>
            </a:r>
          </a:p>
          <a:p>
            <a:pPr marL="0" indent="0">
              <a:buNone/>
            </a:pPr>
            <a:r>
              <a:rPr lang="en-GB" sz="1600" kern="100" dirty="0">
                <a:latin typeface="Arial" panose="020B0604020202020204" pitchFamily="34" charset="0"/>
              </a:rPr>
              <a:t>Work is ongoing to understand the true costs of care and to agree feel levels that are felt to be fair balanced against what is affordable.  The approach Children’s Services takes to fee uplifts is currently evolving in response to guidance from 4Cs and from Welsh Government. </a:t>
            </a:r>
          </a:p>
        </p:txBody>
      </p:sp>
    </p:spTree>
    <p:extLst>
      <p:ext uri="{BB962C8B-B14F-4D97-AF65-F5344CB8AC3E}">
        <p14:creationId xmlns:p14="http://schemas.microsoft.com/office/powerpoint/2010/main" val="18787749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Text&#10;&#10;Description automatically generated with medium confidence">
            <a:extLst>
              <a:ext uri="{FF2B5EF4-FFF2-40B4-BE49-F238E27FC236}">
                <a16:creationId xmlns:a16="http://schemas.microsoft.com/office/drawing/2014/main" id="{E22A2B65-46FE-8058-B6F3-F0FDF537C6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57"/>
            <a:ext cx="12192000" cy="6857143"/>
          </a:xfrm>
          <a:prstGeom prst="rect">
            <a:avLst/>
          </a:prstGeom>
        </p:spPr>
      </p:pic>
      <p:sp>
        <p:nvSpPr>
          <p:cNvPr id="7" name="TextBox 6"/>
          <p:cNvSpPr txBox="1"/>
          <p:nvPr/>
        </p:nvSpPr>
        <p:spPr>
          <a:xfrm>
            <a:off x="967874" y="1240589"/>
            <a:ext cx="9422063" cy="369332"/>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B441BD36-0FF3-3965-5BE0-FDCA82C3F6AE}"/>
              </a:ext>
            </a:extLst>
          </p:cNvPr>
          <p:cNvSpPr/>
          <p:nvPr/>
        </p:nvSpPr>
        <p:spPr>
          <a:xfrm>
            <a:off x="0" y="857"/>
            <a:ext cx="12192000" cy="5033876"/>
          </a:xfrm>
          <a:prstGeom prst="rect">
            <a:avLst/>
          </a:prstGeom>
          <a:gradFill flip="none" rotWithShape="1">
            <a:gsLst>
              <a:gs pos="30000">
                <a:schemeClr val="bg1"/>
              </a:gs>
              <a:gs pos="100000">
                <a:schemeClr val="accent6">
                  <a:lumMod val="20000"/>
                  <a:lumOff val="8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TextBox 8"/>
          <p:cNvSpPr txBox="1"/>
          <p:nvPr/>
        </p:nvSpPr>
        <p:spPr>
          <a:xfrm>
            <a:off x="261853" y="690173"/>
            <a:ext cx="11480969" cy="221599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2" name="Rectangle 1"/>
          <p:cNvSpPr/>
          <p:nvPr/>
        </p:nvSpPr>
        <p:spPr>
          <a:xfrm>
            <a:off x="1044222" y="5555658"/>
            <a:ext cx="10826045" cy="130234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4" name="Table 3"/>
          <p:cNvGraphicFramePr>
            <a:graphicFrameLocks noGrp="1"/>
          </p:cNvGraphicFramePr>
          <p:nvPr/>
        </p:nvGraphicFramePr>
        <p:xfrm>
          <a:off x="0" y="-27536"/>
          <a:ext cx="12177275" cy="6885536"/>
        </p:xfrm>
        <a:graphic>
          <a:graphicData uri="http://schemas.openxmlformats.org/drawingml/2006/table">
            <a:tbl>
              <a:tblPr firstRow="1" bandRow="1">
                <a:tableStyleId>{5940675A-B579-460E-94D1-54222C63F5DA}</a:tableStyleId>
              </a:tblPr>
              <a:tblGrid>
                <a:gridCol w="6076720">
                  <a:extLst>
                    <a:ext uri="{9D8B030D-6E8A-4147-A177-3AD203B41FA5}">
                      <a16:colId xmlns:a16="http://schemas.microsoft.com/office/drawing/2014/main" val="20000"/>
                    </a:ext>
                  </a:extLst>
                </a:gridCol>
                <a:gridCol w="6100555">
                  <a:extLst>
                    <a:ext uri="{9D8B030D-6E8A-4147-A177-3AD203B41FA5}">
                      <a16:colId xmlns:a16="http://schemas.microsoft.com/office/drawing/2014/main" val="20001"/>
                    </a:ext>
                  </a:extLst>
                </a:gridCol>
              </a:tblGrid>
              <a:tr h="645247">
                <a:tc gridSpan="2">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en-GB" sz="1800" b="1" kern="1200" dirty="0">
                          <a:solidFill>
                            <a:schemeClr val="bg1"/>
                          </a:solidFill>
                          <a:effectLst/>
                          <a:latin typeface="+mn-lt"/>
                          <a:ea typeface="+mn-ea"/>
                          <a:cs typeface="+mn-cs"/>
                        </a:rPr>
                        <a:t>Ensure The Fees We Pay to Providers Are Fair.</a:t>
                      </a:r>
                      <a:endParaRPr lang="en-GB" sz="1800" kern="1200" dirty="0">
                        <a:solidFill>
                          <a:schemeClr val="bg1"/>
                        </a:solidFill>
                        <a:effectLst/>
                        <a:latin typeface="+mn-lt"/>
                        <a:ea typeface="+mn-ea"/>
                        <a:cs typeface="+mn-cs"/>
                      </a:endParaRPr>
                    </a:p>
                    <a:p>
                      <a:pPr algn="l">
                        <a:lnSpc>
                          <a:spcPct val="107000"/>
                        </a:lnSpc>
                        <a:spcAft>
                          <a:spcPts val="800"/>
                        </a:spcAft>
                      </a:pPr>
                      <a:endParaRPr lang="en-GB" sz="14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txBody>
                  <a:tcPr marL="114300" marR="114300" marT="0" marB="0">
                    <a:solidFill>
                      <a:schemeClr val="accent1"/>
                    </a:solidFill>
                  </a:tcPr>
                </a:tc>
                <a:tc hMerge="1">
                  <a:txBody>
                    <a:bodyPr/>
                    <a:lstStyle/>
                    <a:p>
                      <a:pPr algn="ctr">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0" marB="0">
                    <a:solidFill>
                      <a:schemeClr val="accent6">
                        <a:lumMod val="60000"/>
                        <a:lumOff val="40000"/>
                      </a:schemeClr>
                    </a:solidFill>
                  </a:tcPr>
                </a:tc>
                <a:extLst>
                  <a:ext uri="{0D108BD9-81ED-4DB2-BD59-A6C34878D82A}">
                    <a16:rowId xmlns:a16="http://schemas.microsoft.com/office/drawing/2014/main" val="10000"/>
                  </a:ext>
                </a:extLst>
              </a:tr>
              <a:tr h="550985">
                <a:tc>
                  <a:txBody>
                    <a:bodyPr/>
                    <a:lstStyle/>
                    <a:p>
                      <a:pPr algn="l"/>
                      <a:r>
                        <a:rPr lang="en-GB" sz="1800" b="1" kern="1200" dirty="0">
                          <a:solidFill>
                            <a:schemeClr val="tx1"/>
                          </a:solidFill>
                          <a:effectLst/>
                          <a:latin typeface="+mn-lt"/>
                          <a:ea typeface="+mn-ea"/>
                          <a:cs typeface="+mn-cs"/>
                        </a:rPr>
                        <a:t>Commissioning Priority:</a:t>
                      </a:r>
                      <a:endParaRPr lang="en-GB" sz="1600" b="1" dirty="0">
                        <a:latin typeface="Arial" panose="020B0604020202020204" pitchFamily="34" charset="0"/>
                        <a:cs typeface="Arial" panose="020B0604020202020204" pitchFamily="34" charset="0"/>
                      </a:endParaRP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b="1" kern="1200" baseline="0" dirty="0">
                          <a:solidFill>
                            <a:schemeClr val="tx1"/>
                          </a:solidFill>
                          <a:effectLst/>
                          <a:latin typeface="Arial" panose="020B0604020202020204" pitchFamily="34" charset="0"/>
                          <a:ea typeface="+mn-ea"/>
                          <a:cs typeface="Arial" panose="020B0604020202020204" pitchFamily="34" charset="0"/>
                        </a:rPr>
                        <a:t>Progress Update</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400" b="1" kern="1200" baseline="0" dirty="0">
                        <a:solidFill>
                          <a:schemeClr val="tx1"/>
                        </a:solidFill>
                        <a:effectLst/>
                        <a:latin typeface="Arial" panose="020B0604020202020204" pitchFamily="34" charset="0"/>
                        <a:ea typeface="+mn-ea"/>
                        <a:cs typeface="Arial" panose="020B0604020202020204" pitchFamily="34" charset="0"/>
                      </a:endParaRPr>
                    </a:p>
                  </a:txBody>
                  <a:tcPr>
                    <a:solidFill>
                      <a:schemeClr val="accent1">
                        <a:lumMod val="20000"/>
                        <a:lumOff val="80000"/>
                      </a:schemeClr>
                    </a:solidFill>
                  </a:tcPr>
                </a:tc>
                <a:extLst>
                  <a:ext uri="{0D108BD9-81ED-4DB2-BD59-A6C34878D82A}">
                    <a16:rowId xmlns:a16="http://schemas.microsoft.com/office/drawing/2014/main" val="10001"/>
                  </a:ext>
                </a:extLst>
              </a:tr>
              <a:tr h="5689304">
                <a:tc>
                  <a:txBody>
                    <a:bodyPr/>
                    <a:lstStyle/>
                    <a:p>
                      <a:pPr marL="342900" marR="0" lvl="0" indent="-342900" algn="l" defTabSz="914400" rtl="0" eaLnBrk="1" fontAlgn="auto" latinLnBrk="0" hangingPunct="1">
                        <a:lnSpc>
                          <a:spcPct val="107000"/>
                        </a:lnSpc>
                        <a:spcBef>
                          <a:spcPts val="0"/>
                        </a:spcBef>
                        <a:spcAft>
                          <a:spcPts val="800"/>
                        </a:spcAft>
                        <a:buClrTx/>
                        <a:buSzTx/>
                        <a:buFont typeface="Symbol" panose="05050102010706020507" pitchFamily="18" charset="2"/>
                        <a:buChar char=""/>
                        <a:tabLst/>
                        <a:defRPr/>
                      </a:pPr>
                      <a:endParaRPr lang="en-GB" dirty="0"/>
                    </a:p>
                    <a:p>
                      <a:pPr marL="342900" marR="0" lvl="0" indent="-342900" algn="l" defTabSz="914400" rtl="0" eaLnBrk="1" fontAlgn="auto" latinLnBrk="0" hangingPunct="1">
                        <a:lnSpc>
                          <a:spcPct val="107000"/>
                        </a:lnSpc>
                        <a:spcBef>
                          <a:spcPts val="0"/>
                        </a:spcBef>
                        <a:spcAft>
                          <a:spcPts val="800"/>
                        </a:spcAft>
                        <a:buClrTx/>
                        <a:buSzTx/>
                        <a:buFont typeface="Symbol" panose="05050102010706020507" pitchFamily="18" charset="2"/>
                        <a:buChar char=""/>
                        <a:tabLst/>
                        <a:defRPr/>
                      </a:pPr>
                      <a:r>
                        <a:rPr lang="en-GB" sz="1800" b="0" kern="1200" dirty="0">
                          <a:solidFill>
                            <a:schemeClr val="tx1"/>
                          </a:solidFill>
                          <a:effectLst/>
                          <a:latin typeface="+mn-lt"/>
                          <a:ea typeface="+mn-ea"/>
                          <a:cs typeface="+mn-cs"/>
                        </a:rPr>
                        <a:t>Achieve fees for children’s services that are good value for money.</a:t>
                      </a:r>
                    </a:p>
                    <a:p>
                      <a:pPr marL="342900" marR="0" lvl="0" indent="-342900" algn="l" defTabSz="914400" rtl="0" eaLnBrk="1" fontAlgn="auto" latinLnBrk="0" hangingPunct="1">
                        <a:lnSpc>
                          <a:spcPct val="107000"/>
                        </a:lnSpc>
                        <a:spcBef>
                          <a:spcPts val="0"/>
                        </a:spcBef>
                        <a:spcAft>
                          <a:spcPts val="800"/>
                        </a:spcAft>
                        <a:buClrTx/>
                        <a:buSzTx/>
                        <a:buFont typeface="Symbol" panose="05050102010706020507" pitchFamily="18" charset="2"/>
                        <a:buChar char=""/>
                        <a:tabLst/>
                        <a:defRPr/>
                      </a:pPr>
                      <a:r>
                        <a:rPr lang="en-GB" dirty="0"/>
                        <a:t>Keep the sustainability of fees under ongoing review.  </a:t>
                      </a:r>
                      <a:endParaRPr lang="en-GB" sz="1800" kern="1200" dirty="0">
                        <a:solidFill>
                          <a:srgbClr val="FF0000"/>
                        </a:solidFill>
                        <a:effectLst/>
                        <a:latin typeface="Arial" panose="020B0604020202020204" pitchFamily="34" charset="0"/>
                        <a:ea typeface="+mn-ea"/>
                        <a:cs typeface="Arial" panose="020B0604020202020204" pitchFamily="34" charset="0"/>
                      </a:endParaRPr>
                    </a:p>
                    <a:p>
                      <a:pPr marL="342900" marR="0" lvl="0" indent="-342900" algn="l" defTabSz="914400" rtl="0" eaLnBrk="1" fontAlgn="auto" latinLnBrk="0" hangingPunct="1">
                        <a:lnSpc>
                          <a:spcPct val="107000"/>
                        </a:lnSpc>
                        <a:spcBef>
                          <a:spcPts val="0"/>
                        </a:spcBef>
                        <a:spcAft>
                          <a:spcPts val="800"/>
                        </a:spcAft>
                        <a:buClrTx/>
                        <a:buSzTx/>
                        <a:buFont typeface="Symbol" panose="05050102010706020507" pitchFamily="18" charset="2"/>
                        <a:buChar char=""/>
                        <a:tabLst/>
                        <a:defRPr/>
                      </a:pPr>
                      <a:endParaRPr lang="en-GB" sz="1800" kern="1200" dirty="0">
                        <a:solidFill>
                          <a:srgbClr val="FF0000"/>
                        </a:solidFill>
                        <a:effectLst/>
                        <a:latin typeface="Arial" panose="020B0604020202020204" pitchFamily="34" charset="0"/>
                        <a:ea typeface="+mn-ea"/>
                        <a:cs typeface="Arial" panose="020B0604020202020204" pitchFamily="34" charset="0"/>
                      </a:endParaRPr>
                    </a:p>
                    <a:p>
                      <a:pPr marL="342900" marR="0" lvl="0" indent="-342900" algn="l" defTabSz="914400" rtl="0" eaLnBrk="1" fontAlgn="auto" latinLnBrk="0" hangingPunct="1">
                        <a:lnSpc>
                          <a:spcPct val="107000"/>
                        </a:lnSpc>
                        <a:spcBef>
                          <a:spcPts val="0"/>
                        </a:spcBef>
                        <a:spcAft>
                          <a:spcPts val="800"/>
                        </a:spcAft>
                        <a:buClrTx/>
                        <a:buSzTx/>
                        <a:buFont typeface="Symbol" panose="05050102010706020507" pitchFamily="18" charset="2"/>
                        <a:buChar char=""/>
                        <a:tabLst/>
                        <a:defRPr/>
                      </a:pPr>
                      <a:endParaRPr lang="en-GB" sz="1800" kern="1200" dirty="0">
                        <a:solidFill>
                          <a:schemeClr val="tx1"/>
                        </a:solidFill>
                        <a:effectLst/>
                        <a:latin typeface="+mn-lt"/>
                        <a:ea typeface="+mn-ea"/>
                        <a:cs typeface="+mn-cs"/>
                      </a:endParaRPr>
                    </a:p>
                    <a:p>
                      <a:pPr marL="342900" lvl="0" indent="-342900" algn="l">
                        <a:lnSpc>
                          <a:spcPct val="107000"/>
                        </a:lnSpc>
                        <a:spcAft>
                          <a:spcPts val="800"/>
                        </a:spcAft>
                        <a:buFont typeface="Symbol" panose="05050102010706020507" pitchFamily="18" charset="2"/>
                        <a:buChar char=""/>
                      </a:pPr>
                      <a:endParaRPr lang="en-GB" sz="1800" kern="1200" dirty="0">
                        <a:solidFill>
                          <a:schemeClr val="tx1"/>
                        </a:solidFill>
                        <a:effectLst/>
                        <a:latin typeface="+mn-lt"/>
                        <a:ea typeface="+mn-ea"/>
                        <a:cs typeface="+mn-cs"/>
                      </a:endParaRPr>
                    </a:p>
                    <a:p>
                      <a:pPr marL="342900" lvl="0" indent="-342900" algn="l">
                        <a:lnSpc>
                          <a:spcPct val="107000"/>
                        </a:lnSpc>
                        <a:spcAft>
                          <a:spcPts val="800"/>
                        </a:spcAft>
                        <a:buFont typeface="Symbol" panose="05050102010706020507" pitchFamily="18" charset="2"/>
                        <a:buChar char=""/>
                      </a:pPr>
                      <a:endParaRPr lang="en-GB" sz="1800" dirty="0">
                        <a:effectLst/>
                        <a:latin typeface="+mn-lt"/>
                        <a:ea typeface="Calibri" panose="020F0502020204030204" pitchFamily="34" charset="0"/>
                        <a:cs typeface="Times New Roman" panose="02020603050405020304" pitchFamily="18" charset="0"/>
                      </a:endParaRPr>
                    </a:p>
                  </a:txBody>
                  <a:tcPr marL="114300" marR="114300" marT="0" marB="0">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800" kern="1200" noProof="0" dirty="0">
                        <a:solidFill>
                          <a:srgbClr val="7030A0"/>
                        </a:solidFill>
                        <a:effectLst/>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kern="1200" noProof="0" dirty="0">
                          <a:solidFill>
                            <a:schemeClr val="tx1"/>
                          </a:solidFill>
                          <a:effectLst/>
                          <a:latin typeface="Arial" panose="020B0604020202020204" pitchFamily="34" charset="0"/>
                          <a:ea typeface="+mn-ea"/>
                          <a:cs typeface="Arial" panose="020B0604020202020204" pitchFamily="34" charset="0"/>
                        </a:rPr>
                        <a:t>We have evaluated individually each fee uplift request received during the period.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600" kern="1200" noProof="0" dirty="0">
                        <a:solidFill>
                          <a:schemeClr val="tx1"/>
                        </a:solidFill>
                        <a:effectLst/>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kern="1200" noProof="0" dirty="0">
                          <a:solidFill>
                            <a:schemeClr val="tx1"/>
                          </a:solidFill>
                          <a:effectLst/>
                          <a:latin typeface="Arial" panose="020B0604020202020204" pitchFamily="34" charset="0"/>
                          <a:ea typeface="+mn-ea"/>
                          <a:cs typeface="Arial" panose="020B0604020202020204" pitchFamily="34" charset="0"/>
                        </a:rPr>
                        <a:t>Through detailed analysis we have developed a greater understanding of the cost of care and the pressures on providers.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600" kern="1200" noProof="0" dirty="0">
                        <a:solidFill>
                          <a:schemeClr val="tx1"/>
                        </a:solidFill>
                        <a:effectLst/>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kern="1200" noProof="0" dirty="0">
                          <a:solidFill>
                            <a:schemeClr val="tx1"/>
                          </a:solidFill>
                          <a:effectLst/>
                          <a:latin typeface="Arial" panose="020B0604020202020204" pitchFamily="34" charset="0"/>
                          <a:ea typeface="+mn-ea"/>
                          <a:cs typeface="Arial" panose="020B0604020202020204" pitchFamily="34" charset="0"/>
                        </a:rPr>
                        <a:t>We aim to explore good practice in fee settings methodology in the next year towards developing a framework for evaluation.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600" kern="1200" noProof="0" dirty="0">
                        <a:solidFill>
                          <a:schemeClr val="tx1"/>
                        </a:solidFill>
                        <a:effectLst/>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kern="1200" noProof="0" dirty="0">
                          <a:solidFill>
                            <a:schemeClr val="tx1"/>
                          </a:solidFill>
                          <a:effectLst/>
                          <a:latin typeface="Arial" panose="020B0604020202020204" pitchFamily="34" charset="0"/>
                          <a:ea typeface="+mn-ea"/>
                          <a:cs typeface="Arial" panose="020B0604020202020204" pitchFamily="34" charset="0"/>
                        </a:rPr>
                        <a:t>Developing more “in area” and in-house services where appropriate is a key part of our strategy to achieve value for money in the context of the Welsh Government’s policy objective to Remove Profit from Care.  </a:t>
                      </a:r>
                      <a:endParaRPr lang="en-GB" sz="1600" kern="1200" dirty="0">
                        <a:solidFill>
                          <a:schemeClr val="tx1"/>
                        </a:solidFill>
                        <a:effectLst/>
                        <a:latin typeface="Arial" panose="020B0604020202020204" pitchFamily="34" charset="0"/>
                        <a:ea typeface="+mn-ea"/>
                        <a:cs typeface="Arial" panose="020B0604020202020204" pitchFamily="34" charset="0"/>
                      </a:endParaRPr>
                    </a:p>
                    <a:p>
                      <a:pPr marL="285750" indent="-285750" algn="l">
                        <a:buFont typeface="Arial" panose="020B0604020202020204" pitchFamily="34" charset="0"/>
                        <a:buChar char="•"/>
                      </a:pPr>
                      <a:endParaRPr lang="en-GB" sz="1800" dirty="0">
                        <a:solidFill>
                          <a:srgbClr val="FF0000"/>
                        </a:solidFill>
                        <a:latin typeface="Arial" panose="020B0604020202020204" pitchFamily="34" charset="0"/>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kern="1200" dirty="0">
                          <a:solidFill>
                            <a:schemeClr val="tx1"/>
                          </a:solidFill>
                          <a:effectLst/>
                          <a:latin typeface="Arial" panose="020B0604020202020204" pitchFamily="34" charset="0"/>
                          <a:ea typeface="+mn-ea"/>
                          <a:cs typeface="Arial" panose="020B0604020202020204" pitchFamily="34" charset="0"/>
                        </a:rPr>
                        <a:t>Ensuring that any therapeutic or solo placement in made in the best interests of the child or young person and is in line with their care plan.  </a:t>
                      </a:r>
                    </a:p>
                    <a:p>
                      <a:pPr marL="285750" indent="-285750" algn="l">
                        <a:buFont typeface="Arial" panose="020B0604020202020204" pitchFamily="34" charset="0"/>
                        <a:buChar char="•"/>
                      </a:pPr>
                      <a:endParaRPr lang="en-GB" sz="1600" dirty="0">
                        <a:latin typeface="Arial" panose="020B0604020202020204" pitchFamily="34" charset="0"/>
                        <a:cs typeface="Arial" panose="020B0604020202020204" pitchFamily="34" charset="0"/>
                      </a:endParaRPr>
                    </a:p>
                  </a:txBody>
                  <a:tcPr>
                    <a:solidFill>
                      <a:schemeClr val="bg1"/>
                    </a:solidFill>
                  </a:tcPr>
                </a:tc>
                <a:extLst>
                  <a:ext uri="{0D108BD9-81ED-4DB2-BD59-A6C34878D82A}">
                    <a16:rowId xmlns:a16="http://schemas.microsoft.com/office/drawing/2014/main" val="3901578639"/>
                  </a:ext>
                </a:extLst>
              </a:tr>
            </a:tbl>
          </a:graphicData>
        </a:graphic>
      </p:graphicFrame>
    </p:spTree>
    <p:extLst>
      <p:ext uri="{BB962C8B-B14F-4D97-AF65-F5344CB8AC3E}">
        <p14:creationId xmlns:p14="http://schemas.microsoft.com/office/powerpoint/2010/main" val="12132615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17">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itle 4">
            <a:extLst>
              <a:ext uri="{FF2B5EF4-FFF2-40B4-BE49-F238E27FC236}">
                <a16:creationId xmlns:a16="http://schemas.microsoft.com/office/drawing/2014/main" id="{90A6ADD8-87F4-C398-C3E2-DCB4EC52BA5A}"/>
              </a:ext>
            </a:extLst>
          </p:cNvPr>
          <p:cNvSpPr>
            <a:spLocks noGrp="1"/>
          </p:cNvSpPr>
          <p:nvPr>
            <p:ph type="title"/>
          </p:nvPr>
        </p:nvSpPr>
        <p:spPr>
          <a:xfrm>
            <a:off x="1371599" y="294538"/>
            <a:ext cx="9895951" cy="1033669"/>
          </a:xfrm>
        </p:spPr>
        <p:txBody>
          <a:bodyPr>
            <a:normAutofit/>
          </a:bodyPr>
          <a:lstStyle/>
          <a:p>
            <a:r>
              <a:rPr lang="en-GB" sz="4000" b="1" dirty="0">
                <a:solidFill>
                  <a:srgbClr val="FFFFFF"/>
                </a:solidFill>
              </a:rPr>
              <a:t>Children’s Services: Review of Themes</a:t>
            </a:r>
          </a:p>
        </p:txBody>
      </p:sp>
      <p:sp>
        <p:nvSpPr>
          <p:cNvPr id="7" name="Content Placeholder 6">
            <a:extLst>
              <a:ext uri="{FF2B5EF4-FFF2-40B4-BE49-F238E27FC236}">
                <a16:creationId xmlns:a16="http://schemas.microsoft.com/office/drawing/2014/main" id="{69937E08-FFD8-FF1F-83F6-CC8A42476241}"/>
              </a:ext>
            </a:extLst>
          </p:cNvPr>
          <p:cNvSpPr>
            <a:spLocks noGrp="1"/>
          </p:cNvSpPr>
          <p:nvPr>
            <p:ph idx="1"/>
          </p:nvPr>
        </p:nvSpPr>
        <p:spPr>
          <a:xfrm>
            <a:off x="1117599" y="1755112"/>
            <a:ext cx="9724031" cy="4945207"/>
          </a:xfrm>
        </p:spPr>
        <p:txBody>
          <a:bodyPr anchor="ctr">
            <a:normAutofit lnSpcReduction="10000"/>
          </a:bodyPr>
          <a:lstStyle/>
          <a:p>
            <a:pPr marL="0" indent="0">
              <a:buNone/>
            </a:pPr>
            <a:r>
              <a:rPr lang="en-GB" sz="1400" b="1" dirty="0">
                <a:latin typeface="Arial" panose="020B0604020202020204" pitchFamily="34" charset="0"/>
                <a:cs typeface="Arial" panose="020B0604020202020204" pitchFamily="34" charset="0"/>
              </a:rPr>
              <a:t>Children’s homes </a:t>
            </a:r>
          </a:p>
          <a:p>
            <a:pPr marL="0" indent="0">
              <a:buNone/>
            </a:pPr>
            <a:r>
              <a:rPr lang="en-GB" sz="1400" b="1" dirty="0">
                <a:latin typeface="Arial" panose="020B0604020202020204" pitchFamily="34" charset="0"/>
                <a:cs typeface="Arial" panose="020B0604020202020204" pitchFamily="34" charset="0"/>
              </a:rPr>
              <a:t>The report identified that:</a:t>
            </a:r>
          </a:p>
          <a:p>
            <a:pPr marL="0" indent="0">
              <a:buNone/>
            </a:pPr>
            <a:r>
              <a:rPr lang="en-GB" sz="1400" dirty="0">
                <a:latin typeface="Arial" panose="020B0604020202020204" pitchFamily="34" charset="0"/>
                <a:cs typeface="Arial" panose="020B0604020202020204" pitchFamily="34" charset="0"/>
              </a:rPr>
              <a:t>Need for Children’s Home placements was expected to increase. A high number of “out of area” (</a:t>
            </a:r>
            <a:r>
              <a:rPr lang="en-GB" sz="1400" dirty="0" err="1">
                <a:latin typeface="Arial" panose="020B0604020202020204" pitchFamily="34" charset="0"/>
                <a:cs typeface="Arial" panose="020B0604020202020204" pitchFamily="34" charset="0"/>
              </a:rPr>
              <a:t>OOA</a:t>
            </a:r>
            <a:r>
              <a:rPr lang="en-GB" sz="1400" dirty="0">
                <a:latin typeface="Arial" panose="020B0604020202020204" pitchFamily="34" charset="0"/>
                <a:cs typeface="Arial" panose="020B0604020202020204" pitchFamily="34" charset="0"/>
              </a:rPr>
              <a:t>) placements highlighted a lack of “in area” capacity. This had cost implications. Greater numbers of Children’s Homes based in Cardiff, Specialist Therapeutic &amp; Non-Standard models of residential care to meet complex need, along with more Secure Accommodation closer to home was identified as being a priority.  </a:t>
            </a:r>
            <a:endParaRPr lang="en-GB" sz="1400" b="1" dirty="0">
              <a:solidFill>
                <a:srgbClr val="FF0000"/>
              </a:solidFill>
              <a:latin typeface="Arial" panose="020B0604020202020204" pitchFamily="34" charset="0"/>
              <a:cs typeface="Arial" panose="020B0604020202020204" pitchFamily="34" charset="0"/>
            </a:endParaRPr>
          </a:p>
          <a:p>
            <a:pPr marL="0" indent="0">
              <a:buNone/>
            </a:pPr>
            <a:r>
              <a:rPr lang="en-GB" sz="1400" b="1" dirty="0">
                <a:latin typeface="Arial" panose="020B0604020202020204" pitchFamily="34" charset="0"/>
                <a:cs typeface="Arial" panose="020B0604020202020204" pitchFamily="34" charset="0"/>
              </a:rPr>
              <a:t>Current position:</a:t>
            </a:r>
          </a:p>
          <a:p>
            <a:pPr marL="0" indent="0">
              <a:buNone/>
            </a:pPr>
            <a:r>
              <a:rPr lang="en-GB" sz="1400" dirty="0">
                <a:latin typeface="Arial" panose="020B0604020202020204" pitchFamily="34" charset="0"/>
                <a:cs typeface="Arial" panose="020B0604020202020204" pitchFamily="34" charset="0"/>
              </a:rPr>
              <a:t>The findings in the report regarding children’s homes remain applicable. </a:t>
            </a:r>
          </a:p>
          <a:p>
            <a:pPr marL="0" indent="0">
              <a:buNone/>
            </a:pPr>
            <a:r>
              <a:rPr lang="en-GB" sz="1400" dirty="0">
                <a:latin typeface="Arial" panose="020B0604020202020204" pitchFamily="34" charset="0"/>
                <a:cs typeface="Arial" panose="020B0604020202020204" pitchFamily="34" charset="0"/>
              </a:rPr>
              <a:t>The Welsh Government policy to eliminate private profit from the children’s home market continues towards implementation, in the emerging context of the Welsh Government commissioning an Impact Study to evaluate the policy.  </a:t>
            </a:r>
          </a:p>
          <a:p>
            <a:pPr marL="0" indent="0">
              <a:buNone/>
            </a:pPr>
            <a:r>
              <a:rPr lang="en-GB" sz="1400" dirty="0">
                <a:latin typeface="Arial" panose="020B0604020202020204" pitchFamily="34" charset="0"/>
                <a:cs typeface="Arial" panose="020B0604020202020204" pitchFamily="34" charset="0"/>
              </a:rPr>
              <a:t>Sufficiency in the market place is low at this time, so multiple searches are happening for foster &amp; residential placements.  Difficulties in finding suitable placements culminated, as in other Welsh </a:t>
            </a:r>
            <a:r>
              <a:rPr lang="en-GB" sz="1400" dirty="0" err="1">
                <a:latin typeface="Arial" panose="020B0604020202020204" pitchFamily="34" charset="0"/>
                <a:cs typeface="Arial" panose="020B0604020202020204" pitchFamily="34" charset="0"/>
              </a:rPr>
              <a:t>LAs</a:t>
            </a:r>
            <a:r>
              <a:rPr lang="en-GB" sz="1400" dirty="0">
                <a:latin typeface="Arial" panose="020B0604020202020204" pitchFamily="34" charset="0"/>
                <a:cs typeface="Arial" panose="020B0604020202020204" pitchFamily="34" charset="0"/>
              </a:rPr>
              <a:t>, in the need to set up increasing volumes of spot purchase arrangements for individual children and young people in settings Operating Without Registration (</a:t>
            </a:r>
            <a:r>
              <a:rPr lang="en-GB" sz="1400" dirty="0" err="1">
                <a:latin typeface="Arial" panose="020B0604020202020204" pitchFamily="34" charset="0"/>
                <a:cs typeface="Arial" panose="020B0604020202020204" pitchFamily="34" charset="0"/>
              </a:rPr>
              <a:t>OWR</a:t>
            </a:r>
            <a:r>
              <a:rPr lang="en-GB" sz="1400" dirty="0">
                <a:latin typeface="Arial" panose="020B0604020202020204" pitchFamily="34" charset="0"/>
                <a:cs typeface="Arial" panose="020B0604020202020204" pitchFamily="34" charset="0"/>
              </a:rPr>
              <a:t>).  A number of these </a:t>
            </a:r>
            <a:r>
              <a:rPr lang="en-GB" sz="1400" dirty="0" err="1">
                <a:latin typeface="Arial" panose="020B0604020202020204" pitchFamily="34" charset="0"/>
                <a:cs typeface="Arial" panose="020B0604020202020204" pitchFamily="34" charset="0"/>
              </a:rPr>
              <a:t>OWRs</a:t>
            </a:r>
            <a:r>
              <a:rPr lang="en-GB" sz="1400" dirty="0">
                <a:latin typeface="Arial" panose="020B0604020202020204" pitchFamily="34" charset="0"/>
                <a:cs typeface="Arial" panose="020B0604020202020204" pitchFamily="34" charset="0"/>
              </a:rPr>
              <a:t> have been under </a:t>
            </a:r>
            <a:r>
              <a:rPr lang="en-GB" sz="1400" dirty="0" err="1">
                <a:latin typeface="Arial" panose="020B0604020202020204" pitchFamily="34" charset="0"/>
                <a:cs typeface="Arial" panose="020B0604020202020204" pitchFamily="34" charset="0"/>
              </a:rPr>
              <a:t>DoLS</a:t>
            </a:r>
            <a:r>
              <a:rPr lang="en-GB" sz="1400" dirty="0">
                <a:latin typeface="Arial" panose="020B0604020202020204" pitchFamily="34" charset="0"/>
                <a:cs typeface="Arial" panose="020B0604020202020204" pitchFamily="34" charset="0"/>
              </a:rPr>
              <a:t> restrictions. However, work has progressed rapidly to develop a portfolio of in-house children’s homes within Cardiff, and to set up in-house Council procured and run accommodation for children where registered placements cannot be found, This is towards reducing risk.  This has significantly reduced the number of </a:t>
            </a:r>
            <a:r>
              <a:rPr lang="en-GB" sz="1400" dirty="0" err="1">
                <a:latin typeface="Arial" panose="020B0604020202020204" pitchFamily="34" charset="0"/>
                <a:cs typeface="Arial" panose="020B0604020202020204" pitchFamily="34" charset="0"/>
              </a:rPr>
              <a:t>OWRs</a:t>
            </a:r>
            <a:r>
              <a:rPr lang="en-GB" sz="1400" dirty="0">
                <a:latin typeface="Arial" panose="020B0604020202020204" pitchFamily="34" charset="0"/>
                <a:cs typeface="Arial" panose="020B0604020202020204" pitchFamily="34" charset="0"/>
              </a:rPr>
              <a:t> being used to much smaller numbers in recent months.  The work to expand the portfolio of in-house provision continues.  This is summarised on the next slide.  </a:t>
            </a:r>
          </a:p>
          <a:p>
            <a:pPr marL="0" indent="0">
              <a:buNone/>
            </a:pPr>
            <a:r>
              <a:rPr lang="en-GB" sz="1400" dirty="0">
                <a:latin typeface="Arial" panose="020B0604020202020204" pitchFamily="34" charset="0"/>
                <a:cs typeface="Arial" panose="020B0604020202020204" pitchFamily="34" charset="0"/>
              </a:rPr>
              <a:t>This is reflected in the targets set.  9 children looked after were in in-house residential placements at the 31 December 2023, with a target of 25 being set for 2024/25.  102 children in external residential placements on that date with a target of 80 for 2024/25. The number of newly registered children's residential beds in Cardiff for Cardiff children was 5 in 2023/24.  The target is 18 by the 31 March 2026.  </a:t>
            </a:r>
          </a:p>
          <a:p>
            <a:pPr marL="0" indent="0">
              <a:buNone/>
            </a:pPr>
            <a:endParaRPr lang="en-GB"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401571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Text&#10;&#10;Description automatically generated with medium confidence">
            <a:extLst>
              <a:ext uri="{FF2B5EF4-FFF2-40B4-BE49-F238E27FC236}">
                <a16:creationId xmlns:a16="http://schemas.microsoft.com/office/drawing/2014/main" id="{E22A2B65-46FE-8058-B6F3-F0FDF537C62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857"/>
            <a:ext cx="12192000" cy="6857143"/>
          </a:xfrm>
          <a:prstGeom prst="rect">
            <a:avLst/>
          </a:prstGeom>
        </p:spPr>
      </p:pic>
      <p:sp>
        <p:nvSpPr>
          <p:cNvPr id="7" name="TextBox 6"/>
          <p:cNvSpPr txBox="1"/>
          <p:nvPr/>
        </p:nvSpPr>
        <p:spPr>
          <a:xfrm>
            <a:off x="967874" y="1240589"/>
            <a:ext cx="9422063" cy="369332"/>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B441BD36-0FF3-3965-5BE0-FDCA82C3F6AE}"/>
              </a:ext>
            </a:extLst>
          </p:cNvPr>
          <p:cNvSpPr/>
          <p:nvPr/>
        </p:nvSpPr>
        <p:spPr>
          <a:xfrm>
            <a:off x="0" y="857"/>
            <a:ext cx="12192000" cy="5033876"/>
          </a:xfrm>
          <a:prstGeom prst="rect">
            <a:avLst/>
          </a:prstGeom>
          <a:gradFill flip="none" rotWithShape="1">
            <a:gsLst>
              <a:gs pos="30000">
                <a:schemeClr val="bg1"/>
              </a:gs>
              <a:gs pos="100000">
                <a:schemeClr val="accent6">
                  <a:lumMod val="20000"/>
                  <a:lumOff val="8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TextBox 8"/>
          <p:cNvSpPr txBox="1"/>
          <p:nvPr/>
        </p:nvSpPr>
        <p:spPr>
          <a:xfrm>
            <a:off x="261853" y="690173"/>
            <a:ext cx="11480969" cy="221599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graphicFrame>
        <p:nvGraphicFramePr>
          <p:cNvPr id="4" name="Table 3"/>
          <p:cNvGraphicFramePr>
            <a:graphicFrameLocks noGrp="1"/>
          </p:cNvGraphicFramePr>
          <p:nvPr/>
        </p:nvGraphicFramePr>
        <p:xfrm>
          <a:off x="0" y="-2"/>
          <a:ext cx="12191999" cy="6857143"/>
        </p:xfrm>
        <a:graphic>
          <a:graphicData uri="http://schemas.openxmlformats.org/drawingml/2006/table">
            <a:tbl>
              <a:tblPr firstRow="1" bandRow="1">
                <a:tableStyleId>{5940675A-B579-460E-94D1-54222C63F5DA}</a:tableStyleId>
              </a:tblPr>
              <a:tblGrid>
                <a:gridCol w="6092607">
                  <a:extLst>
                    <a:ext uri="{9D8B030D-6E8A-4147-A177-3AD203B41FA5}">
                      <a16:colId xmlns:a16="http://schemas.microsoft.com/office/drawing/2014/main" val="20000"/>
                    </a:ext>
                  </a:extLst>
                </a:gridCol>
                <a:gridCol w="6099392">
                  <a:extLst>
                    <a:ext uri="{9D8B030D-6E8A-4147-A177-3AD203B41FA5}">
                      <a16:colId xmlns:a16="http://schemas.microsoft.com/office/drawing/2014/main" val="20001"/>
                    </a:ext>
                  </a:extLst>
                </a:gridCol>
              </a:tblGrid>
              <a:tr h="469499">
                <a:tc gridSpan="2">
                  <a:txBody>
                    <a:bodyPr/>
                    <a:lstStyle/>
                    <a:p>
                      <a:pPr algn="ctr"/>
                      <a:r>
                        <a:rPr lang="en-GB" sz="1300" b="1" kern="1200" dirty="0">
                          <a:solidFill>
                            <a:schemeClr val="bg1"/>
                          </a:solidFill>
                          <a:effectLst/>
                          <a:latin typeface="+mn-lt"/>
                          <a:ea typeface="+mn-ea"/>
                          <a:cs typeface="+mn-cs"/>
                        </a:rPr>
                        <a:t>Implement the Right Place Model to improve services, support and accommodation options for children in, and on the edge of, care.</a:t>
                      </a:r>
                    </a:p>
                  </a:txBody>
                  <a:tcPr>
                    <a:solidFill>
                      <a:schemeClr val="accent1"/>
                    </a:solidFill>
                  </a:tcPr>
                </a:tc>
                <a:tc hMerge="1">
                  <a:txBody>
                    <a:bodyPr/>
                    <a:lstStyle/>
                    <a:p>
                      <a:endParaRPr lang="en-GB"/>
                    </a:p>
                  </a:txBody>
                  <a:tcPr>
                    <a:solidFill>
                      <a:srgbClr val="FF3333"/>
                    </a:solidFill>
                  </a:tcPr>
                </a:tc>
                <a:extLst>
                  <a:ext uri="{0D108BD9-81ED-4DB2-BD59-A6C34878D82A}">
                    <a16:rowId xmlns:a16="http://schemas.microsoft.com/office/drawing/2014/main" val="10000"/>
                  </a:ext>
                </a:extLst>
              </a:tr>
              <a:tr h="547757">
                <a:tc>
                  <a:txBody>
                    <a:bodyPr/>
                    <a:lstStyle/>
                    <a:p>
                      <a:pPr algn="l"/>
                      <a:r>
                        <a:rPr lang="en-GB" sz="1300" b="1" kern="1200" dirty="0">
                          <a:solidFill>
                            <a:schemeClr val="tx1"/>
                          </a:solidFill>
                          <a:effectLst/>
                          <a:latin typeface="+mn-lt"/>
                          <a:ea typeface="+mn-ea"/>
                          <a:cs typeface="+mn-cs"/>
                        </a:rPr>
                        <a:t>Commissioning Priority:</a:t>
                      </a:r>
                    </a:p>
                  </a:txBody>
                  <a:tcP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300" b="1" kern="1200" baseline="0" dirty="0">
                          <a:solidFill>
                            <a:schemeClr val="tx1"/>
                          </a:solidFill>
                          <a:effectLst/>
                          <a:latin typeface="Arial" panose="020B0604020202020204" pitchFamily="34" charset="0"/>
                          <a:ea typeface="+mn-ea"/>
                          <a:cs typeface="Arial" panose="020B0604020202020204" pitchFamily="34" charset="0"/>
                        </a:rPr>
                        <a:t>Progress Update</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300" b="1" kern="1200" baseline="0" dirty="0">
                        <a:solidFill>
                          <a:schemeClr val="tx1"/>
                        </a:solidFill>
                        <a:effectLst/>
                        <a:latin typeface="Arial" panose="020B0604020202020204" pitchFamily="34" charset="0"/>
                        <a:ea typeface="+mn-ea"/>
                        <a:cs typeface="Arial" panose="020B0604020202020204" pitchFamily="34" charset="0"/>
                      </a:endParaRPr>
                    </a:p>
                  </a:txBody>
                  <a:tcPr>
                    <a:solidFill>
                      <a:schemeClr val="accent1">
                        <a:lumMod val="20000"/>
                        <a:lumOff val="80000"/>
                      </a:schemeClr>
                    </a:solidFill>
                  </a:tcPr>
                </a:tc>
                <a:extLst>
                  <a:ext uri="{0D108BD9-81ED-4DB2-BD59-A6C34878D82A}">
                    <a16:rowId xmlns:a16="http://schemas.microsoft.com/office/drawing/2014/main" val="10001"/>
                  </a:ext>
                </a:extLst>
              </a:tr>
              <a:tr h="5839887">
                <a:tc>
                  <a:txBody>
                    <a:bodyPr/>
                    <a:lstStyle/>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300" kern="1200" noProof="0" dirty="0">
                          <a:solidFill>
                            <a:schemeClr val="tx1"/>
                          </a:solidFill>
                          <a:effectLst/>
                          <a:latin typeface="Arial" panose="020B0604020202020204" pitchFamily="34" charset="0"/>
                          <a:ea typeface="+mn-ea"/>
                          <a:cs typeface="Arial" panose="020B0604020202020204" pitchFamily="34" charset="0"/>
                        </a:rPr>
                        <a:t>Over the next 5 years we will develop more “in area” children’s services.  Where it makes sense in terms of social value, we will develop these as in-house services and/or work locally in partnership with “not for profit” organisations.</a:t>
                      </a:r>
                    </a:p>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300" kern="1200" noProof="0" dirty="0">
                          <a:solidFill>
                            <a:schemeClr val="tx1"/>
                          </a:solidFill>
                          <a:effectLst/>
                          <a:latin typeface="Arial" panose="020B0604020202020204" pitchFamily="34" charset="0"/>
                          <a:ea typeface="+mn-ea"/>
                          <a:cs typeface="Arial" panose="020B0604020202020204" pitchFamily="34" charset="0"/>
                        </a:rPr>
                        <a:t>We will prioritise capital investment and development activity to increase the pipeline of inhouse children’s homes coming on stream where/when needed.</a:t>
                      </a:r>
                      <a:endParaRPr lang="en-GB" sz="1300" dirty="0"/>
                    </a:p>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300" kern="1200" noProof="0" dirty="0">
                          <a:solidFill>
                            <a:schemeClr val="tx1"/>
                          </a:solidFill>
                          <a:effectLst/>
                          <a:latin typeface="Arial" panose="020B0604020202020204" pitchFamily="34" charset="0"/>
                          <a:ea typeface="+mn-ea"/>
                          <a:cs typeface="Arial" panose="020B0604020202020204" pitchFamily="34" charset="0"/>
                        </a:rPr>
                        <a:t>We will work with partners to develop and grow the delivery model to meet increased demand for specialist therapeutic residential placements in line with “No wrong door” approach.</a:t>
                      </a:r>
                    </a:p>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300" kern="1200" noProof="0" dirty="0">
                          <a:solidFill>
                            <a:schemeClr val="tx1"/>
                          </a:solidFill>
                          <a:effectLst/>
                          <a:latin typeface="Arial" panose="020B0604020202020204" pitchFamily="34" charset="0"/>
                          <a:ea typeface="+mn-ea"/>
                          <a:cs typeface="Arial" panose="020B0604020202020204" pitchFamily="34" charset="0"/>
                        </a:rPr>
                        <a:t>We will work with providers to develop the local residential market so we can offer placements locally wherever possible.</a:t>
                      </a:r>
                    </a:p>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300" kern="1200" noProof="0" dirty="0">
                          <a:solidFill>
                            <a:schemeClr val="tx1"/>
                          </a:solidFill>
                          <a:effectLst/>
                          <a:latin typeface="Arial" panose="020B0604020202020204" pitchFamily="34" charset="0"/>
                          <a:ea typeface="+mn-ea"/>
                          <a:cs typeface="Arial" panose="020B0604020202020204" pitchFamily="34" charset="0"/>
                        </a:rPr>
                        <a:t>We will collaborate with providers to develop a range of local services to meet need.</a:t>
                      </a:r>
                    </a:p>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300" kern="1200" noProof="0" dirty="0">
                          <a:solidFill>
                            <a:schemeClr val="tx1"/>
                          </a:solidFill>
                          <a:effectLst/>
                          <a:latin typeface="Arial" panose="020B0604020202020204" pitchFamily="34" charset="0"/>
                          <a:ea typeface="+mn-ea"/>
                          <a:cs typeface="Arial" panose="020B0604020202020204" pitchFamily="34" charset="0"/>
                        </a:rPr>
                        <a:t>Develop foster care capacity and work with partners to develop wrap around family support for CLA with complex needs including crisis response and intensive intervention to prevent avoidable residential placement.</a:t>
                      </a:r>
                    </a:p>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300" kern="1200" dirty="0">
                          <a:solidFill>
                            <a:schemeClr val="tx1"/>
                          </a:solidFill>
                          <a:effectLst/>
                          <a:latin typeface="Arial" panose="020B0604020202020204" pitchFamily="34" charset="0"/>
                          <a:ea typeface="+mn-ea"/>
                          <a:cs typeface="Arial" panose="020B0604020202020204" pitchFamily="34" charset="0"/>
                        </a:rPr>
                        <a:t>We will continue to press Welsh Government to develop sufficient secure accommodation capacity for our children and young people within Wales. </a:t>
                      </a:r>
                      <a:endParaRPr lang="en-GB" sz="1300" kern="1200" dirty="0">
                        <a:solidFill>
                          <a:srgbClr val="FF0000"/>
                        </a:solidFill>
                        <a:effectLst/>
                        <a:latin typeface="+mn-lt"/>
                        <a:ea typeface="+mn-ea"/>
                        <a:cs typeface="+mn-cs"/>
                      </a:endParaRPr>
                    </a:p>
                    <a:p>
                      <a:pPr marL="742950" lvl="1" indent="-285750">
                        <a:buFont typeface="Arial" panose="020B0604020202020204" pitchFamily="34" charset="0"/>
                        <a:buChar char="•"/>
                      </a:pPr>
                      <a:endParaRPr lang="en-GB" sz="1300" dirty="0">
                        <a:solidFill>
                          <a:srgbClr val="FF0000"/>
                        </a:solidFill>
                        <a:effectLst/>
                        <a:latin typeface="+mn-lt"/>
                        <a:ea typeface="Calibri" panose="020F0502020204030204" pitchFamily="34" charset="0"/>
                        <a:cs typeface="Times New Roman" panose="02020603050405020304" pitchFamily="18" charset="0"/>
                      </a:endParaRPr>
                    </a:p>
                  </a:txBody>
                  <a:tcPr marL="114300" marR="114300" marT="0" marB="0">
                    <a:solidFill>
                      <a:schemeClr val="bg1"/>
                    </a:solidFill>
                  </a:tcPr>
                </a:tc>
                <a:tc>
                  <a:txBody>
                    <a:bodyPr/>
                    <a:lstStyle/>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300" kern="1200" noProof="0" dirty="0">
                          <a:solidFill>
                            <a:schemeClr val="tx1"/>
                          </a:solidFill>
                          <a:effectLst/>
                          <a:latin typeface="Arial" panose="020B0604020202020204" pitchFamily="34" charset="0"/>
                          <a:ea typeface="+mn-ea"/>
                          <a:cs typeface="Arial" panose="020B0604020202020204" pitchFamily="34" charset="0"/>
                        </a:rPr>
                        <a:t>We have continued to implement the Right Place Model to improve services, support and accommodation options for children in, and on the edge of, care, as well as implementing an Accommodation Strategy.  </a:t>
                      </a:r>
                    </a:p>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300" kern="1200" noProof="0" dirty="0">
                          <a:solidFill>
                            <a:schemeClr val="tx1"/>
                          </a:solidFill>
                          <a:effectLst/>
                          <a:latin typeface="Arial" panose="020B0604020202020204" pitchFamily="34" charset="0"/>
                          <a:ea typeface="+mn-ea"/>
                          <a:cs typeface="Arial" panose="020B0604020202020204" pitchFamily="34" charset="0"/>
                        </a:rPr>
                        <a:t>We have prioritised investment from the Housing with Care Fund (Capital), Eliminate Profit Grant, and Core Funding to acquire accommodation so that the Council will deliver a total of 13 children’s homes within Cardiff upon completion of works and registration. We have re-developed the in-house homes to better meet need and demand.  </a:t>
                      </a:r>
                    </a:p>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endParaRPr lang="en-GB" sz="1300" kern="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7000"/>
                        </a:lnSpc>
                        <a:buFont typeface="Symbol" panose="05050102010706020507" pitchFamily="18" charset="2"/>
                        <a:buChar char=""/>
                      </a:pPr>
                      <a:r>
                        <a:rPr lang="en-GB" sz="1300" dirty="0">
                          <a:solidFill>
                            <a:schemeClr val="tx1"/>
                          </a:solidFill>
                          <a:effectLst/>
                          <a:latin typeface="Arial" panose="020B0604020202020204" pitchFamily="34" charset="0"/>
                          <a:ea typeface="Calibri" panose="020F0502020204030204" pitchFamily="34" charset="0"/>
                          <a:cs typeface="Arial" panose="020B0604020202020204" pitchFamily="34" charset="0"/>
                        </a:rPr>
                        <a:t>We have worked with Cardiff and Vale university Health Board and the Vale of Glamorgan Council to grow a delivery model which enables children who are in need of therapeutic formulation to receive that (the </a:t>
                      </a:r>
                      <a:r>
                        <a:rPr lang="en-GB" sz="13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Goleudy</a:t>
                      </a:r>
                      <a:r>
                        <a:rPr lang="en-GB" sz="1300" dirty="0">
                          <a:solidFill>
                            <a:schemeClr val="tx1"/>
                          </a:solidFill>
                          <a:effectLst/>
                          <a:latin typeface="Arial" panose="020B0604020202020204" pitchFamily="34" charset="0"/>
                          <a:ea typeface="Calibri" panose="020F0502020204030204" pitchFamily="34" charset="0"/>
                          <a:cs typeface="Arial" panose="020B0604020202020204" pitchFamily="34" charset="0"/>
                        </a:rPr>
                        <a:t> Service).  </a:t>
                      </a:r>
                    </a:p>
                    <a:p>
                      <a:pPr marL="342900" lvl="0" indent="-342900">
                        <a:lnSpc>
                          <a:spcPct val="107000"/>
                        </a:lnSpc>
                        <a:buFont typeface="Symbol" panose="05050102010706020507" pitchFamily="18" charset="2"/>
                        <a:buChar char=""/>
                      </a:pPr>
                      <a:endParaRPr lang="en-GB" sz="13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7000"/>
                        </a:lnSpc>
                        <a:buFont typeface="Symbol" panose="05050102010706020507" pitchFamily="18" charset="2"/>
                        <a:buChar char=""/>
                      </a:pPr>
                      <a:r>
                        <a:rPr lang="en-GB" sz="1300" dirty="0">
                          <a:solidFill>
                            <a:schemeClr val="tx1"/>
                          </a:solidFill>
                          <a:effectLst/>
                          <a:latin typeface="Arial" panose="020B0604020202020204" pitchFamily="34" charset="0"/>
                          <a:ea typeface="Calibri" panose="020F0502020204030204" pitchFamily="34" charset="0"/>
                          <a:cs typeface="Arial" panose="020B0604020202020204" pitchFamily="34" charset="0"/>
                        </a:rPr>
                        <a:t>We meet regularly with providers to develop the local residential market and are planning for the launch of a new section 16 service provider forum.</a:t>
                      </a:r>
                    </a:p>
                    <a:p>
                      <a:pPr marL="342900" lvl="0" indent="-342900">
                        <a:lnSpc>
                          <a:spcPct val="107000"/>
                        </a:lnSpc>
                        <a:buFont typeface="Symbol" panose="05050102010706020507" pitchFamily="18" charset="2"/>
                        <a:buChar char=""/>
                      </a:pPr>
                      <a:endParaRPr lang="en-GB" sz="13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7000"/>
                        </a:lnSpc>
                        <a:buFont typeface="Symbol" panose="05050102010706020507" pitchFamily="18" charset="2"/>
                        <a:buChar char=""/>
                      </a:pPr>
                      <a:r>
                        <a:rPr lang="en-GB" sz="1300" dirty="0">
                          <a:solidFill>
                            <a:schemeClr val="tx1"/>
                          </a:solidFill>
                          <a:effectLst/>
                          <a:latin typeface="Arial" panose="020B0604020202020204" pitchFamily="34" charset="0"/>
                          <a:ea typeface="Calibri" panose="020F0502020204030204" pitchFamily="34" charset="0"/>
                          <a:cs typeface="Arial" panose="020B0604020202020204" pitchFamily="34" charset="0"/>
                        </a:rPr>
                        <a:t>We have developed a Placement Quality Assurance Service to work with providers to improve the quality of their care and learn from good practice.  </a:t>
                      </a:r>
                    </a:p>
                    <a:p>
                      <a:pPr marL="342900" lvl="0" indent="-342900">
                        <a:lnSpc>
                          <a:spcPct val="107000"/>
                        </a:lnSpc>
                        <a:buFont typeface="Symbol" panose="05050102010706020507" pitchFamily="18" charset="2"/>
                        <a:buChar char=""/>
                      </a:pPr>
                      <a:endParaRPr lang="en-GB" sz="1300" kern="100" dirty="0">
                        <a:latin typeface="Arial" panose="020B0604020202020204" pitchFamily="34" charset="0"/>
                      </a:endParaRPr>
                    </a:p>
                    <a:p>
                      <a:pPr marL="342900" lvl="0" indent="-342900">
                        <a:lnSpc>
                          <a:spcPct val="107000"/>
                        </a:lnSpc>
                        <a:buFont typeface="Symbol" panose="05050102010706020507" pitchFamily="18" charset="2"/>
                        <a:buChar char=""/>
                      </a:pPr>
                      <a:r>
                        <a:rPr lang="en-GB" sz="1300" kern="100" dirty="0">
                          <a:latin typeface="Arial" panose="020B0604020202020204" pitchFamily="34" charset="0"/>
                        </a:rPr>
                        <a:t>We successful reduced the number of OWRs (including those that require DOLS) significantly during Quarter 3 and are planning towards having sufficient capacity to avoid future need.  </a:t>
                      </a:r>
                      <a:r>
                        <a:rPr lang="en-GB" sz="13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chemeClr val="bg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8956839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17">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itle 4">
            <a:extLst>
              <a:ext uri="{FF2B5EF4-FFF2-40B4-BE49-F238E27FC236}">
                <a16:creationId xmlns:a16="http://schemas.microsoft.com/office/drawing/2014/main" id="{90A6ADD8-87F4-C398-C3E2-DCB4EC52BA5A}"/>
              </a:ext>
            </a:extLst>
          </p:cNvPr>
          <p:cNvSpPr>
            <a:spLocks noGrp="1"/>
          </p:cNvSpPr>
          <p:nvPr>
            <p:ph type="title"/>
          </p:nvPr>
        </p:nvSpPr>
        <p:spPr>
          <a:xfrm>
            <a:off x="1371599" y="294538"/>
            <a:ext cx="9895951" cy="1033669"/>
          </a:xfrm>
        </p:spPr>
        <p:txBody>
          <a:bodyPr>
            <a:normAutofit/>
          </a:bodyPr>
          <a:lstStyle/>
          <a:p>
            <a:r>
              <a:rPr lang="en-GB" sz="4000" b="1" dirty="0">
                <a:solidFill>
                  <a:srgbClr val="FFFFFF"/>
                </a:solidFill>
              </a:rPr>
              <a:t>Children’s Services: Review of Themes</a:t>
            </a:r>
          </a:p>
        </p:txBody>
      </p:sp>
      <p:sp>
        <p:nvSpPr>
          <p:cNvPr id="7" name="Content Placeholder 6">
            <a:extLst>
              <a:ext uri="{FF2B5EF4-FFF2-40B4-BE49-F238E27FC236}">
                <a16:creationId xmlns:a16="http://schemas.microsoft.com/office/drawing/2014/main" id="{69937E08-FFD8-FF1F-83F6-CC8A42476241}"/>
              </a:ext>
            </a:extLst>
          </p:cNvPr>
          <p:cNvSpPr>
            <a:spLocks noGrp="1"/>
          </p:cNvSpPr>
          <p:nvPr>
            <p:ph idx="1"/>
          </p:nvPr>
        </p:nvSpPr>
        <p:spPr>
          <a:xfrm>
            <a:off x="1371599" y="1704975"/>
            <a:ext cx="9724031" cy="4945207"/>
          </a:xfrm>
        </p:spPr>
        <p:txBody>
          <a:bodyPr anchor="ctr">
            <a:normAutofit/>
          </a:bodyPr>
          <a:lstStyle/>
          <a:p>
            <a:pPr marL="0" indent="0">
              <a:buNone/>
            </a:pPr>
            <a:r>
              <a:rPr lang="en-GB" sz="1400" b="1" dirty="0">
                <a:latin typeface="Arial" panose="020B0604020202020204" pitchFamily="34" charset="0"/>
                <a:cs typeface="Arial" panose="020B0604020202020204" pitchFamily="34" charset="0"/>
              </a:rPr>
              <a:t>Adoption Services</a:t>
            </a:r>
          </a:p>
          <a:p>
            <a:pPr marL="0" indent="0">
              <a:buNone/>
            </a:pPr>
            <a:r>
              <a:rPr lang="en-GB" sz="1400" b="1" dirty="0">
                <a:latin typeface="Arial" panose="020B0604020202020204" pitchFamily="34" charset="0"/>
                <a:cs typeface="Arial" panose="020B0604020202020204" pitchFamily="34" charset="0"/>
              </a:rPr>
              <a:t>The report identified that:</a:t>
            </a:r>
          </a:p>
          <a:p>
            <a:pPr marL="0" indent="0">
              <a:buNone/>
            </a:pPr>
            <a:r>
              <a:rPr lang="en-GB" sz="1400" dirty="0">
                <a:latin typeface="Arial" panose="020B0604020202020204" pitchFamily="34" charset="0"/>
                <a:cs typeface="Arial" panose="020B0604020202020204" pitchFamily="34" charset="0"/>
              </a:rPr>
              <a:t>The national structure of Adoption Services provided reassurance that market stability was not a concern. Overall sufficiency of prospective adoptive parents awaiting matches was good.  Matching challenges highlight a shortage of prospective adoptive parents for sibling groups, older children, children of mixed heritage and children with more complex needs</a:t>
            </a:r>
          </a:p>
          <a:p>
            <a:pPr marL="0" indent="0">
              <a:buNone/>
            </a:pPr>
            <a:r>
              <a:rPr lang="en-GB" sz="1400" b="1" dirty="0">
                <a:latin typeface="Arial" panose="020B0604020202020204" pitchFamily="34" charset="0"/>
                <a:cs typeface="Arial" panose="020B0604020202020204" pitchFamily="34" charset="0"/>
              </a:rPr>
              <a:t>Current position:</a:t>
            </a:r>
          </a:p>
          <a:p>
            <a:pPr marL="0" indent="0">
              <a:buNone/>
            </a:pPr>
            <a:r>
              <a:rPr lang="en-GB" sz="1400" dirty="0">
                <a:latin typeface="Arial" panose="020B0604020202020204" pitchFamily="34" charset="0"/>
                <a:cs typeface="Arial" panose="020B0604020202020204" pitchFamily="34" charset="0"/>
              </a:rPr>
              <a:t>The regional structure which underpins the delivery of Adoption Services within Vale Vallie's and Cardiff Adoption collaborative continues to provide reassurance in terms of market stability . The region has experienced a reduction in the number of adopter enquiries but this is not at the same level as other regions in Wales. </a:t>
            </a:r>
            <a:r>
              <a:rPr lang="en-GB" sz="1400" dirty="0" err="1">
                <a:latin typeface="Arial" panose="020B0604020202020204" pitchFamily="34" charset="0"/>
                <a:cs typeface="Arial" panose="020B0604020202020204" pitchFamily="34" charset="0"/>
              </a:rPr>
              <a:t>VVC</a:t>
            </a:r>
            <a:r>
              <a:rPr lang="en-GB" sz="1400" dirty="0">
                <a:latin typeface="Arial" panose="020B0604020202020204" pitchFamily="34" charset="0"/>
                <a:cs typeface="Arial" panose="020B0604020202020204" pitchFamily="34" charset="0"/>
              </a:rPr>
              <a:t> has continued to supply a range of adoptive placements which has enabled over half of the children placed from Cardiff during 2023-4 to remain within the region. There continues to be challenges in matching children for sibling groups, children of mixed heritage and those with more complex needs.</a:t>
            </a:r>
          </a:p>
          <a:p>
            <a:pPr marL="0" indent="0">
              <a:buNone/>
            </a:pPr>
            <a:endParaRPr lang="en-GB"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1604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Rounded Corners 23">
            <a:extLst>
              <a:ext uri="{FF2B5EF4-FFF2-40B4-BE49-F238E27FC236}">
                <a16:creationId xmlns:a16="http://schemas.microsoft.com/office/drawing/2014/main" id="{B8740733-C0D1-4C39-A656-11FB2963E2ED}"/>
              </a:ext>
            </a:extLst>
          </p:cNvPr>
          <p:cNvSpPr/>
          <p:nvPr/>
        </p:nvSpPr>
        <p:spPr>
          <a:xfrm>
            <a:off x="10463761" y="1111867"/>
            <a:ext cx="1725320" cy="5721135"/>
          </a:xfrm>
          <a:prstGeom prst="roundRect">
            <a:avLst/>
          </a:prstGeom>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1584000" rIns="0" rtlCol="0" anchor="t"/>
          <a:lstStyle/>
          <a:p>
            <a:pPr lvl="0"/>
            <a:r>
              <a:rPr lang="en-GB" sz="1400" b="1" dirty="0">
                <a:solidFill>
                  <a:schemeClr val="bg1"/>
                </a:solidFill>
              </a:rPr>
              <a:t>Citizens are able to maximise choice and control  through direct payments </a:t>
            </a:r>
          </a:p>
          <a:p>
            <a:pPr lvl="0"/>
            <a:endParaRPr lang="en-GB" sz="800" b="1" dirty="0">
              <a:solidFill>
                <a:schemeClr val="bg1"/>
              </a:solidFill>
            </a:endParaRPr>
          </a:p>
          <a:p>
            <a:pPr lvl="0"/>
            <a:r>
              <a:rPr lang="en-GB" sz="1400" dirty="0">
                <a:solidFill>
                  <a:schemeClr val="bg1"/>
                </a:solidFill>
              </a:rPr>
              <a:t>Partners will:</a:t>
            </a:r>
          </a:p>
          <a:p>
            <a:pPr marL="18000" indent="18000">
              <a:buFont typeface="Arial" panose="020B0604020202020204" pitchFamily="34" charset="0"/>
              <a:buChar char="•"/>
            </a:pPr>
            <a:r>
              <a:rPr lang="en-GB" sz="1400" dirty="0">
                <a:solidFill>
                  <a:schemeClr val="bg1"/>
                </a:solidFill>
              </a:rPr>
              <a:t>Review the micro-enterprise models of care</a:t>
            </a:r>
          </a:p>
          <a:p>
            <a:pPr marL="18000" lvl="0" indent="18000">
              <a:buFont typeface="Arial" panose="020B0604020202020204" pitchFamily="34" charset="0"/>
              <a:buChar char="•"/>
            </a:pPr>
            <a:r>
              <a:rPr lang="en-GB" sz="1400" dirty="0">
                <a:solidFill>
                  <a:schemeClr val="bg1"/>
                </a:solidFill>
              </a:rPr>
              <a:t>Adapt quality assurance systems to help our citizens identify good quality support. </a:t>
            </a:r>
          </a:p>
          <a:p>
            <a:pPr marL="18000" lvl="0" indent="18000">
              <a:buFont typeface="Arial" panose="020B0604020202020204" pitchFamily="34" charset="0"/>
              <a:buChar char="•"/>
            </a:pPr>
            <a:r>
              <a:rPr lang="en-GB" sz="1400" dirty="0">
                <a:solidFill>
                  <a:schemeClr val="bg1"/>
                </a:solidFill>
              </a:rPr>
              <a:t>Improve access to information and advice</a:t>
            </a:r>
          </a:p>
        </p:txBody>
      </p:sp>
      <p:sp>
        <p:nvSpPr>
          <p:cNvPr id="22" name="Rectangle: Rounded Corners 21">
            <a:extLst>
              <a:ext uri="{FF2B5EF4-FFF2-40B4-BE49-F238E27FC236}">
                <a16:creationId xmlns:a16="http://schemas.microsoft.com/office/drawing/2014/main" id="{2223A0BA-7D99-48C3-9C7F-FBFAC771945F}"/>
              </a:ext>
            </a:extLst>
          </p:cNvPr>
          <p:cNvSpPr/>
          <p:nvPr/>
        </p:nvSpPr>
        <p:spPr>
          <a:xfrm>
            <a:off x="8710136" y="1111867"/>
            <a:ext cx="1725320" cy="5721135"/>
          </a:xfrm>
          <a:prstGeom prst="roundRect">
            <a:avLst/>
          </a:prstGeom>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1584000" rIns="0" rtlCol="0" anchor="t"/>
          <a:lstStyle/>
          <a:p>
            <a:r>
              <a:rPr lang="en-GB" sz="1400" b="1" dirty="0">
                <a:solidFill>
                  <a:schemeClr val="bg1"/>
                </a:solidFill>
              </a:rPr>
              <a:t>The Population Needs Assessment identified a link between the gaps in non-regulated services and increased need for </a:t>
            </a:r>
            <a:r>
              <a:rPr lang="en-GB" sz="1400" b="1" i="1" dirty="0">
                <a:solidFill>
                  <a:schemeClr val="bg1"/>
                </a:solidFill>
              </a:rPr>
              <a:t>regulated services. </a:t>
            </a:r>
          </a:p>
          <a:p>
            <a:endParaRPr lang="en-GB" sz="800" b="1" i="1" dirty="0">
              <a:solidFill>
                <a:schemeClr val="bg1"/>
              </a:solidFill>
            </a:endParaRPr>
          </a:p>
          <a:p>
            <a:r>
              <a:rPr lang="en-GB" sz="1400" dirty="0">
                <a:solidFill>
                  <a:schemeClr val="bg1"/>
                </a:solidFill>
              </a:rPr>
              <a:t>The Regional Commissioning Board, on behalf of the RPB, will support operational teams within the region to shape the market, including prevention and early intervention services </a:t>
            </a:r>
          </a:p>
          <a:p>
            <a:endParaRPr lang="en-GB" sz="1400" dirty="0">
              <a:solidFill>
                <a:schemeClr val="bg1"/>
              </a:solidFill>
            </a:endParaRPr>
          </a:p>
        </p:txBody>
      </p:sp>
      <p:sp>
        <p:nvSpPr>
          <p:cNvPr id="21" name="Rectangle: Rounded Corners 20">
            <a:extLst>
              <a:ext uri="{FF2B5EF4-FFF2-40B4-BE49-F238E27FC236}">
                <a16:creationId xmlns:a16="http://schemas.microsoft.com/office/drawing/2014/main" id="{C7887714-287A-464F-A0BC-EA596BEEAFC2}"/>
              </a:ext>
            </a:extLst>
          </p:cNvPr>
          <p:cNvSpPr/>
          <p:nvPr/>
        </p:nvSpPr>
        <p:spPr>
          <a:xfrm>
            <a:off x="6965848" y="1111867"/>
            <a:ext cx="1725320" cy="5721135"/>
          </a:xfrm>
          <a:prstGeom prst="roundRect">
            <a:avLst/>
          </a:prstGeom>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1584000" rIns="0" rtlCol="0" anchor="t"/>
          <a:lstStyle/>
          <a:p>
            <a:pPr marL="0" lvl="1" defTabSz="622300">
              <a:lnSpc>
                <a:spcPct val="90000"/>
              </a:lnSpc>
              <a:spcBef>
                <a:spcPct val="0"/>
              </a:spcBef>
              <a:spcAft>
                <a:spcPct val="15000"/>
              </a:spcAft>
            </a:pPr>
            <a:r>
              <a:rPr lang="en-GB" sz="1400" b="1" dirty="0">
                <a:solidFill>
                  <a:schemeClr val="bg1"/>
                </a:solidFill>
              </a:rPr>
              <a:t>During COVID quality assurance processes adapted to comply with new pandemic regulations. </a:t>
            </a:r>
          </a:p>
          <a:p>
            <a:pPr marL="0" lvl="1" defTabSz="622300">
              <a:lnSpc>
                <a:spcPct val="90000"/>
              </a:lnSpc>
              <a:spcBef>
                <a:spcPct val="0"/>
              </a:spcBef>
              <a:spcAft>
                <a:spcPct val="15000"/>
              </a:spcAft>
            </a:pPr>
            <a:endParaRPr lang="en-GB" sz="800" dirty="0">
              <a:solidFill>
                <a:schemeClr val="bg1"/>
              </a:solidFill>
            </a:endParaRPr>
          </a:p>
          <a:p>
            <a:pPr marL="0" lvl="1" defTabSz="622300">
              <a:lnSpc>
                <a:spcPct val="90000"/>
              </a:lnSpc>
              <a:spcBef>
                <a:spcPct val="0"/>
              </a:spcBef>
              <a:spcAft>
                <a:spcPct val="15000"/>
              </a:spcAft>
            </a:pPr>
            <a:r>
              <a:rPr lang="en-GB" sz="1400" dirty="0"/>
              <a:t>The UHB are liaising with both local authorities to collaboratively develop a joint quality framework for quality assurance of UHB commissioned placements within older peoples nursing homes and domiciliary care</a:t>
            </a:r>
          </a:p>
        </p:txBody>
      </p:sp>
      <p:sp>
        <p:nvSpPr>
          <p:cNvPr id="20" name="Rectangle: Rounded Corners 19">
            <a:extLst>
              <a:ext uri="{FF2B5EF4-FFF2-40B4-BE49-F238E27FC236}">
                <a16:creationId xmlns:a16="http://schemas.microsoft.com/office/drawing/2014/main" id="{FDF5FD0F-2426-45A6-81AB-2D625372AD15}"/>
              </a:ext>
            </a:extLst>
          </p:cNvPr>
          <p:cNvSpPr/>
          <p:nvPr/>
        </p:nvSpPr>
        <p:spPr>
          <a:xfrm>
            <a:off x="5205850" y="1111867"/>
            <a:ext cx="1725320" cy="5721135"/>
          </a:xfrm>
          <a:prstGeom prst="roundRect">
            <a:avLst/>
          </a:prstGeom>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1584000" rIns="0" rtlCol="0" anchor="t"/>
          <a:lstStyle/>
          <a:p>
            <a:pPr marL="0" lvl="1" defTabSz="622300">
              <a:lnSpc>
                <a:spcPct val="90000"/>
              </a:lnSpc>
              <a:spcBef>
                <a:spcPct val="0"/>
              </a:spcBef>
              <a:spcAft>
                <a:spcPct val="15000"/>
              </a:spcAft>
            </a:pPr>
            <a:r>
              <a:rPr lang="en-GB" sz="1400" b="1" dirty="0">
                <a:solidFill>
                  <a:schemeClr val="bg1"/>
                </a:solidFill>
              </a:rPr>
              <a:t>Providers  require certainty and confidence to invest,  modernise service models </a:t>
            </a:r>
            <a:r>
              <a:rPr lang="en-GB" sz="1400" b="1" u="sng" dirty="0">
                <a:solidFill>
                  <a:schemeClr val="bg1"/>
                </a:solidFill>
              </a:rPr>
              <a:t>and</a:t>
            </a:r>
            <a:r>
              <a:rPr lang="en-GB" sz="1400" b="1" dirty="0">
                <a:solidFill>
                  <a:schemeClr val="bg1"/>
                </a:solidFill>
              </a:rPr>
              <a:t> expand capacity</a:t>
            </a:r>
          </a:p>
          <a:p>
            <a:pPr marL="0" lvl="1" defTabSz="622300">
              <a:lnSpc>
                <a:spcPct val="90000"/>
              </a:lnSpc>
              <a:spcBef>
                <a:spcPct val="0"/>
              </a:spcBef>
              <a:spcAft>
                <a:spcPct val="15000"/>
              </a:spcAft>
            </a:pPr>
            <a:endParaRPr lang="en-GB" sz="800" b="1" dirty="0">
              <a:solidFill>
                <a:schemeClr val="bg1"/>
              </a:solidFill>
            </a:endParaRPr>
          </a:p>
          <a:p>
            <a:pPr marL="0" lvl="1" defTabSz="622300">
              <a:lnSpc>
                <a:spcPct val="90000"/>
              </a:lnSpc>
              <a:spcBef>
                <a:spcPct val="0"/>
              </a:spcBef>
              <a:spcAft>
                <a:spcPct val="15000"/>
              </a:spcAft>
            </a:pPr>
            <a:r>
              <a:rPr lang="en-GB" sz="1400" dirty="0"/>
              <a:t>Cardiff and Vale UHB, Cardiff Council and the Vale of Glamorgan Council </a:t>
            </a:r>
            <a:r>
              <a:rPr lang="en-GB" sz="1400" dirty="0">
                <a:solidFill>
                  <a:schemeClr val="bg1"/>
                </a:solidFill>
              </a:rPr>
              <a:t>will work in partnership with providers to shape the market so it meets the care and support needs of our citizens</a:t>
            </a:r>
            <a:endParaRPr lang="en-GB" sz="1400" b="1" dirty="0">
              <a:solidFill>
                <a:schemeClr val="bg1"/>
              </a:solidFill>
            </a:endParaRPr>
          </a:p>
        </p:txBody>
      </p:sp>
      <p:sp>
        <p:nvSpPr>
          <p:cNvPr id="19" name="Rectangle: Rounded Corners 18">
            <a:extLst>
              <a:ext uri="{FF2B5EF4-FFF2-40B4-BE49-F238E27FC236}">
                <a16:creationId xmlns:a16="http://schemas.microsoft.com/office/drawing/2014/main" id="{E4D47C48-1CE4-4830-82C5-4972ADD44A8C}"/>
              </a:ext>
            </a:extLst>
          </p:cNvPr>
          <p:cNvSpPr/>
          <p:nvPr/>
        </p:nvSpPr>
        <p:spPr>
          <a:xfrm>
            <a:off x="3448850" y="1112730"/>
            <a:ext cx="1725320" cy="5721135"/>
          </a:xfrm>
          <a:prstGeom prst="roundRect">
            <a:avLst/>
          </a:prstGeom>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1584000" rIns="0" rtlCol="0" anchor="t"/>
          <a:lstStyle/>
          <a:p>
            <a:pPr marL="0" lvl="1" defTabSz="622300">
              <a:lnSpc>
                <a:spcPct val="90000"/>
              </a:lnSpc>
              <a:spcBef>
                <a:spcPct val="0"/>
              </a:spcBef>
              <a:spcAft>
                <a:spcPct val="15000"/>
              </a:spcAft>
            </a:pPr>
            <a:r>
              <a:rPr lang="en-GB" sz="1400" b="1" dirty="0">
                <a:solidFill>
                  <a:schemeClr val="bg1"/>
                </a:solidFill>
              </a:rPr>
              <a:t>In house services lower market risks</a:t>
            </a:r>
          </a:p>
          <a:p>
            <a:pPr marL="0" lvl="1" defTabSz="622300">
              <a:lnSpc>
                <a:spcPct val="90000"/>
              </a:lnSpc>
              <a:spcBef>
                <a:spcPct val="0"/>
              </a:spcBef>
              <a:spcAft>
                <a:spcPct val="15000"/>
              </a:spcAft>
            </a:pPr>
            <a:endParaRPr lang="en-GB" sz="800" b="1" dirty="0">
              <a:solidFill>
                <a:schemeClr val="bg1"/>
              </a:solidFill>
            </a:endParaRPr>
          </a:p>
          <a:p>
            <a:pPr marL="0" lvl="1" defTabSz="622300">
              <a:lnSpc>
                <a:spcPct val="90000"/>
              </a:lnSpc>
              <a:spcBef>
                <a:spcPct val="0"/>
              </a:spcBef>
              <a:spcAft>
                <a:spcPct val="15000"/>
              </a:spcAft>
            </a:pPr>
            <a:r>
              <a:rPr lang="en-GB" sz="1400" dirty="0">
                <a:solidFill>
                  <a:schemeClr val="bg1"/>
                </a:solidFill>
              </a:rPr>
              <a:t>The region will consider how to develop “in- area” children’s services and services for working age adults with complex needs. Where it makes sense in terms of social value, we will develop these as in-house services and/or work in partnership with local not for profit organisations</a:t>
            </a:r>
          </a:p>
        </p:txBody>
      </p:sp>
      <p:sp>
        <p:nvSpPr>
          <p:cNvPr id="18" name="Rectangle: Rounded Corners 17">
            <a:extLst>
              <a:ext uri="{FF2B5EF4-FFF2-40B4-BE49-F238E27FC236}">
                <a16:creationId xmlns:a16="http://schemas.microsoft.com/office/drawing/2014/main" id="{4678F6F5-4976-49E0-BBB7-D7CB5926C311}"/>
              </a:ext>
            </a:extLst>
          </p:cNvPr>
          <p:cNvSpPr/>
          <p:nvPr/>
        </p:nvSpPr>
        <p:spPr>
          <a:xfrm>
            <a:off x="1728671" y="1111867"/>
            <a:ext cx="1692000" cy="5721135"/>
          </a:xfrm>
          <a:prstGeom prst="roundRect">
            <a:avLst/>
          </a:prstGeom>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1584000" rIns="0" rtlCol="0" anchor="t"/>
          <a:lstStyle/>
          <a:p>
            <a:pPr lvl="0"/>
            <a:r>
              <a:rPr lang="en-GB" sz="1400" b="1" dirty="0"/>
              <a:t>Paying fair fees is fundamental to addressing the workforce recruitment and retention challenges </a:t>
            </a:r>
          </a:p>
          <a:p>
            <a:pPr lvl="0"/>
            <a:endParaRPr lang="en-GB" sz="800" b="1" dirty="0"/>
          </a:p>
          <a:p>
            <a:pPr lvl="0"/>
            <a:r>
              <a:rPr lang="en-GB" sz="1400" dirty="0">
                <a:solidFill>
                  <a:schemeClr val="bg1"/>
                </a:solidFill>
              </a:rPr>
              <a:t>Commissioners will use Welsh Government toolkit </a:t>
            </a:r>
            <a:r>
              <a:rPr lang="en-GB" sz="1400" i="1" dirty="0">
                <a:solidFill>
                  <a:schemeClr val="bg1"/>
                </a:solidFill>
              </a:rPr>
              <a:t>“Lets Agree to Agree”</a:t>
            </a:r>
            <a:r>
              <a:rPr lang="en-GB" sz="1400" dirty="0">
                <a:solidFill>
                  <a:schemeClr val="bg1"/>
                </a:solidFill>
              </a:rPr>
              <a:t> and other similar tools to provide evidence of care cost delivery that will inform negotiations with providers in the region </a:t>
            </a:r>
          </a:p>
        </p:txBody>
      </p:sp>
      <p:sp>
        <p:nvSpPr>
          <p:cNvPr id="3" name="Rectangle: Rounded Corners 2">
            <a:extLst>
              <a:ext uri="{FF2B5EF4-FFF2-40B4-BE49-F238E27FC236}">
                <a16:creationId xmlns:a16="http://schemas.microsoft.com/office/drawing/2014/main" id="{D67A2E50-F4B0-4726-8182-B194B54B8EE9}"/>
              </a:ext>
            </a:extLst>
          </p:cNvPr>
          <p:cNvSpPr/>
          <p:nvPr/>
        </p:nvSpPr>
        <p:spPr>
          <a:xfrm>
            <a:off x="1326" y="1111867"/>
            <a:ext cx="1692000" cy="5721135"/>
          </a:xfrm>
          <a:prstGeom prst="roundRect">
            <a:avLst/>
          </a:prstGeom>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1584000" rIns="0" rtlCol="0" anchor="t"/>
          <a:lstStyle/>
          <a:p>
            <a:pPr lvl="0"/>
            <a:r>
              <a:rPr lang="en-GB" sz="1400" b="1" dirty="0"/>
              <a:t>Staff shortages are a market sufficiency and stability risk</a:t>
            </a:r>
          </a:p>
          <a:p>
            <a:pPr lvl="0"/>
            <a:endParaRPr lang="en-GB" sz="800" b="1" dirty="0"/>
          </a:p>
          <a:p>
            <a:pPr lvl="0"/>
            <a:r>
              <a:rPr lang="en-GB" sz="1400" dirty="0"/>
              <a:t>Partners will work with providers to address the challenge of recruiting and retaining staff with the skills to support people with complex support needs</a:t>
            </a:r>
          </a:p>
        </p:txBody>
      </p:sp>
      <p:sp>
        <p:nvSpPr>
          <p:cNvPr id="2" name="Title 1">
            <a:extLst>
              <a:ext uri="{FF2B5EF4-FFF2-40B4-BE49-F238E27FC236}">
                <a16:creationId xmlns:a16="http://schemas.microsoft.com/office/drawing/2014/main" id="{AFEA4064-A964-4B90-8053-0F0FDA08D1AF}"/>
              </a:ext>
            </a:extLst>
          </p:cNvPr>
          <p:cNvSpPr>
            <a:spLocks noGrp="1"/>
          </p:cNvSpPr>
          <p:nvPr>
            <p:ph type="title"/>
          </p:nvPr>
        </p:nvSpPr>
        <p:spPr>
          <a:xfrm>
            <a:off x="197111" y="694102"/>
            <a:ext cx="8667134" cy="486359"/>
          </a:xfrm>
        </p:spPr>
        <p:txBody>
          <a:bodyPr>
            <a:normAutofit/>
          </a:bodyPr>
          <a:lstStyle/>
          <a:p>
            <a:r>
              <a:rPr lang="en-GB" dirty="0"/>
              <a:t>Strategic themes and actions</a:t>
            </a:r>
          </a:p>
        </p:txBody>
      </p:sp>
      <p:sp>
        <p:nvSpPr>
          <p:cNvPr id="7" name="Rectangle 6">
            <a:extLst>
              <a:ext uri="{FF2B5EF4-FFF2-40B4-BE49-F238E27FC236}">
                <a16:creationId xmlns:a16="http://schemas.microsoft.com/office/drawing/2014/main" id="{DB05999B-556D-4D6D-9E06-4DFAD172D0AD}"/>
              </a:ext>
            </a:extLst>
          </p:cNvPr>
          <p:cNvSpPr/>
          <p:nvPr/>
        </p:nvSpPr>
        <p:spPr>
          <a:xfrm>
            <a:off x="-188259" y="694101"/>
            <a:ext cx="12380259" cy="2923157"/>
          </a:xfrm>
          <a:prstGeom prst="rect">
            <a:avLst/>
          </a:prstGeom>
          <a:noFill/>
          <a:ln>
            <a:noFill/>
          </a:ln>
        </p:spPr>
        <p:txBody>
          <a:bodyPr/>
          <a:lstStyle/>
          <a:p>
            <a:endParaRPr lang="en-GB"/>
          </a:p>
        </p:txBody>
      </p:sp>
      <p:sp>
        <p:nvSpPr>
          <p:cNvPr id="25" name="Freeform: Shape 24">
            <a:extLst>
              <a:ext uri="{FF2B5EF4-FFF2-40B4-BE49-F238E27FC236}">
                <a16:creationId xmlns:a16="http://schemas.microsoft.com/office/drawing/2014/main" id="{1E61227F-A8C3-4FC1-B0D8-4ABF7AF6E8B1}"/>
              </a:ext>
            </a:extLst>
          </p:cNvPr>
          <p:cNvSpPr/>
          <p:nvPr/>
        </p:nvSpPr>
        <p:spPr>
          <a:xfrm>
            <a:off x="10475899" y="2813044"/>
            <a:ext cx="1525154" cy="876326"/>
          </a:xfrm>
          <a:custGeom>
            <a:avLst/>
            <a:gdLst>
              <a:gd name="connsiteX0" fmla="*/ 0 w 1550727"/>
              <a:gd name="connsiteY0" fmla="*/ 0 h 911024"/>
              <a:gd name="connsiteX1" fmla="*/ 1550727 w 1550727"/>
              <a:gd name="connsiteY1" fmla="*/ 0 h 911024"/>
              <a:gd name="connsiteX2" fmla="*/ 1550727 w 1550727"/>
              <a:gd name="connsiteY2" fmla="*/ 911024 h 911024"/>
              <a:gd name="connsiteX3" fmla="*/ 0 w 1550727"/>
              <a:gd name="connsiteY3" fmla="*/ 911024 h 911024"/>
              <a:gd name="connsiteX4" fmla="*/ 0 w 1550727"/>
              <a:gd name="connsiteY4" fmla="*/ 0 h 9110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0727" h="911024">
                <a:moveTo>
                  <a:pt x="0" y="0"/>
                </a:moveTo>
                <a:lnTo>
                  <a:pt x="1550727" y="0"/>
                </a:lnTo>
                <a:lnTo>
                  <a:pt x="1550727" y="911024"/>
                </a:lnTo>
                <a:lnTo>
                  <a:pt x="0" y="91102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endParaRPr lang="en-GB" sz="1400" kern="1200" dirty="0"/>
          </a:p>
        </p:txBody>
      </p:sp>
      <p:sp>
        <p:nvSpPr>
          <p:cNvPr id="28" name="Freeform: Shape 27">
            <a:extLst>
              <a:ext uri="{FF2B5EF4-FFF2-40B4-BE49-F238E27FC236}">
                <a16:creationId xmlns:a16="http://schemas.microsoft.com/office/drawing/2014/main" id="{BC38EA2C-3371-4A66-8637-E41AA5795633}"/>
              </a:ext>
            </a:extLst>
          </p:cNvPr>
          <p:cNvSpPr/>
          <p:nvPr/>
        </p:nvSpPr>
        <p:spPr>
          <a:xfrm>
            <a:off x="8786516" y="2813044"/>
            <a:ext cx="1525154" cy="876326"/>
          </a:xfrm>
          <a:custGeom>
            <a:avLst/>
            <a:gdLst>
              <a:gd name="connsiteX0" fmla="*/ 0 w 1550727"/>
              <a:gd name="connsiteY0" fmla="*/ 0 h 911024"/>
              <a:gd name="connsiteX1" fmla="*/ 1550727 w 1550727"/>
              <a:gd name="connsiteY1" fmla="*/ 0 h 911024"/>
              <a:gd name="connsiteX2" fmla="*/ 1550727 w 1550727"/>
              <a:gd name="connsiteY2" fmla="*/ 911024 h 911024"/>
              <a:gd name="connsiteX3" fmla="*/ 0 w 1550727"/>
              <a:gd name="connsiteY3" fmla="*/ 911024 h 911024"/>
              <a:gd name="connsiteX4" fmla="*/ 0 w 1550727"/>
              <a:gd name="connsiteY4" fmla="*/ 0 h 9110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0727" h="911024">
                <a:moveTo>
                  <a:pt x="0" y="0"/>
                </a:moveTo>
                <a:lnTo>
                  <a:pt x="1550727" y="0"/>
                </a:lnTo>
                <a:lnTo>
                  <a:pt x="1550727" y="911024"/>
                </a:lnTo>
                <a:lnTo>
                  <a:pt x="0" y="91102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endParaRPr lang="en-GB" sz="1400" kern="1200" dirty="0"/>
          </a:p>
          <a:p>
            <a:pPr marL="114300" lvl="1" indent="-114300" algn="l" defTabSz="622300">
              <a:lnSpc>
                <a:spcPct val="90000"/>
              </a:lnSpc>
              <a:spcBef>
                <a:spcPct val="0"/>
              </a:spcBef>
              <a:spcAft>
                <a:spcPct val="15000"/>
              </a:spcAft>
              <a:buChar char="•"/>
            </a:pPr>
            <a:endParaRPr lang="en-GB" sz="1400" kern="1200"/>
          </a:p>
        </p:txBody>
      </p:sp>
      <p:sp>
        <p:nvSpPr>
          <p:cNvPr id="45" name="Freeform: Shape 44">
            <a:extLst>
              <a:ext uri="{FF2B5EF4-FFF2-40B4-BE49-F238E27FC236}">
                <a16:creationId xmlns:a16="http://schemas.microsoft.com/office/drawing/2014/main" id="{53071197-8941-4942-8549-3E565C0A51D2}"/>
              </a:ext>
            </a:extLst>
          </p:cNvPr>
          <p:cNvSpPr/>
          <p:nvPr/>
        </p:nvSpPr>
        <p:spPr>
          <a:xfrm>
            <a:off x="342011" y="2813044"/>
            <a:ext cx="1525154" cy="876326"/>
          </a:xfrm>
          <a:custGeom>
            <a:avLst/>
            <a:gdLst>
              <a:gd name="connsiteX0" fmla="*/ 0 w 1550727"/>
              <a:gd name="connsiteY0" fmla="*/ 0 h 911024"/>
              <a:gd name="connsiteX1" fmla="*/ 1550727 w 1550727"/>
              <a:gd name="connsiteY1" fmla="*/ 0 h 911024"/>
              <a:gd name="connsiteX2" fmla="*/ 1550727 w 1550727"/>
              <a:gd name="connsiteY2" fmla="*/ 911024 h 911024"/>
              <a:gd name="connsiteX3" fmla="*/ 0 w 1550727"/>
              <a:gd name="connsiteY3" fmla="*/ 911024 h 911024"/>
              <a:gd name="connsiteX4" fmla="*/ 0 w 1550727"/>
              <a:gd name="connsiteY4" fmla="*/ 0 h 9110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0727" h="911024">
                <a:moveTo>
                  <a:pt x="0" y="0"/>
                </a:moveTo>
                <a:lnTo>
                  <a:pt x="1550727" y="0"/>
                </a:lnTo>
                <a:lnTo>
                  <a:pt x="1550727" y="911024"/>
                </a:lnTo>
                <a:lnTo>
                  <a:pt x="0" y="91102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Font typeface="Arial" panose="020B0604020202020204" pitchFamily="34" charset="0"/>
              <a:buChar char="•"/>
            </a:pPr>
            <a:endParaRPr lang="en-GB" sz="1400" b="1" kern="1200" dirty="0"/>
          </a:p>
        </p:txBody>
      </p:sp>
      <p:grpSp>
        <p:nvGrpSpPr>
          <p:cNvPr id="46" name="Group 45">
            <a:extLst>
              <a:ext uri="{FF2B5EF4-FFF2-40B4-BE49-F238E27FC236}">
                <a16:creationId xmlns:a16="http://schemas.microsoft.com/office/drawing/2014/main" id="{6F95E2D9-F8CB-418D-850A-4AF07ABAD787}"/>
              </a:ext>
            </a:extLst>
          </p:cNvPr>
          <p:cNvGrpSpPr/>
          <p:nvPr/>
        </p:nvGrpSpPr>
        <p:grpSpPr>
          <a:xfrm>
            <a:off x="73505" y="1217362"/>
            <a:ext cx="1525154" cy="1492056"/>
            <a:chOff x="101781" y="869066"/>
            <a:chExt cx="1525154" cy="1492056"/>
          </a:xfrm>
        </p:grpSpPr>
        <p:sp>
          <p:nvSpPr>
            <p:cNvPr id="44" name="Freeform: Shape 43">
              <a:extLst>
                <a:ext uri="{FF2B5EF4-FFF2-40B4-BE49-F238E27FC236}">
                  <a16:creationId xmlns:a16="http://schemas.microsoft.com/office/drawing/2014/main" id="{EE1CD0ED-8828-466D-8A47-1BFB218FB326}"/>
                </a:ext>
              </a:extLst>
            </p:cNvPr>
            <p:cNvSpPr/>
            <p:nvPr/>
          </p:nvSpPr>
          <p:spPr>
            <a:xfrm>
              <a:off x="101781" y="869066"/>
              <a:ext cx="1525154" cy="1492056"/>
            </a:xfrm>
            <a:custGeom>
              <a:avLst/>
              <a:gdLst>
                <a:gd name="connsiteX0" fmla="*/ 0 w 1550727"/>
                <a:gd name="connsiteY0" fmla="*/ 775567 h 1551133"/>
                <a:gd name="connsiteX1" fmla="*/ 775364 w 1550727"/>
                <a:gd name="connsiteY1" fmla="*/ 0 h 1551133"/>
                <a:gd name="connsiteX2" fmla="*/ 1550728 w 1550727"/>
                <a:gd name="connsiteY2" fmla="*/ 775567 h 1551133"/>
                <a:gd name="connsiteX3" fmla="*/ 775364 w 1550727"/>
                <a:gd name="connsiteY3" fmla="*/ 1551134 h 1551133"/>
                <a:gd name="connsiteX4" fmla="*/ 0 w 1550727"/>
                <a:gd name="connsiteY4" fmla="*/ 775567 h 15511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0727" h="1551133">
                  <a:moveTo>
                    <a:pt x="0" y="775567"/>
                  </a:moveTo>
                  <a:cubicBezTo>
                    <a:pt x="0" y="347233"/>
                    <a:pt x="347142" y="0"/>
                    <a:pt x="775364" y="0"/>
                  </a:cubicBezTo>
                  <a:cubicBezTo>
                    <a:pt x="1203586" y="0"/>
                    <a:pt x="1550728" y="347233"/>
                    <a:pt x="1550728" y="775567"/>
                  </a:cubicBezTo>
                  <a:cubicBezTo>
                    <a:pt x="1550728" y="1203901"/>
                    <a:pt x="1203586" y="1551134"/>
                    <a:pt x="775364" y="1551134"/>
                  </a:cubicBezTo>
                  <a:cubicBezTo>
                    <a:pt x="347142" y="1551134"/>
                    <a:pt x="0" y="1203901"/>
                    <a:pt x="0" y="775567"/>
                  </a:cubicBezTo>
                  <a:close/>
                </a:path>
              </a:pathLst>
            </a:custGeom>
            <a:solidFill>
              <a:schemeClr val="bg1">
                <a:lumMod val="65000"/>
              </a:schemeClr>
            </a:solidFill>
            <a:ln>
              <a:noFill/>
            </a:ln>
            <a:effectLst>
              <a:outerShdw blurRad="50800" dist="38100" algn="l" rotWithShape="0">
                <a:prstClr val="black">
                  <a:alpha val="40000"/>
                </a:prstClr>
              </a:outerShdw>
            </a:effectLst>
            <a:scene3d>
              <a:camera prst="orthographicFront"/>
              <a:lightRig rig="threePt" dir="t"/>
            </a:scene3d>
            <a:sp3d>
              <a:bevelT w="139700" h="139700" prst="divot"/>
            </a:sp3d>
          </p:spPr>
          <p:style>
            <a:lnRef idx="2">
              <a:scrgbClr r="0" g="0" b="0"/>
            </a:lnRef>
            <a:fillRef idx="1">
              <a:scrgbClr r="0" g="0" b="0"/>
            </a:fillRef>
            <a:effectRef idx="0">
              <a:scrgbClr r="0" g="0" b="0"/>
            </a:effectRef>
            <a:fontRef idx="minor">
              <a:schemeClr val="dk1">
                <a:hueOff val="0"/>
                <a:satOff val="0"/>
                <a:lumOff val="0"/>
                <a:alphaOff val="0"/>
              </a:schemeClr>
            </a:fontRef>
          </p:style>
          <p:txBody>
            <a:bodyPr spcFirstLastPara="0" vert="horz" wrap="square" lIns="293007" tIns="401632" rIns="240013" bIns="239412" numCol="1" spcCol="1270" anchor="t" anchorCtr="0">
              <a:noAutofit/>
            </a:bodyPr>
            <a:lstStyle/>
            <a:p>
              <a:pPr marL="0" lvl="0" indent="0" algn="l" defTabSz="622300">
                <a:lnSpc>
                  <a:spcPct val="90000"/>
                </a:lnSpc>
                <a:spcBef>
                  <a:spcPct val="0"/>
                </a:spcBef>
                <a:spcAft>
                  <a:spcPct val="35000"/>
                </a:spcAft>
                <a:buNone/>
              </a:pPr>
              <a:r>
                <a:rPr lang="en-GB" sz="1400" b="1" kern="1200" dirty="0">
                  <a:solidFill>
                    <a:schemeClr val="bg1"/>
                  </a:solidFill>
                </a:rPr>
                <a:t>1. </a:t>
              </a:r>
            </a:p>
            <a:p>
              <a:pPr marL="0" lvl="0" indent="0" algn="l" defTabSz="622300">
                <a:lnSpc>
                  <a:spcPct val="90000"/>
                </a:lnSpc>
                <a:spcBef>
                  <a:spcPct val="0"/>
                </a:spcBef>
                <a:spcAft>
                  <a:spcPct val="35000"/>
                </a:spcAft>
                <a:buNone/>
              </a:pPr>
              <a:r>
                <a:rPr lang="en-GB" sz="1400" b="1" kern="1200" dirty="0">
                  <a:solidFill>
                    <a:schemeClr val="bg1"/>
                  </a:solidFill>
                </a:rPr>
                <a:t>Workforce</a:t>
              </a:r>
            </a:p>
          </p:txBody>
        </p:sp>
        <p:pic>
          <p:nvPicPr>
            <p:cNvPr id="6" name="Graphic 5" descr="Users">
              <a:extLst>
                <a:ext uri="{FF2B5EF4-FFF2-40B4-BE49-F238E27FC236}">
                  <a16:creationId xmlns:a16="http://schemas.microsoft.com/office/drawing/2014/main" id="{80E90DB8-7B96-4F3C-BE82-FBDA4BE1F58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39279" y="1037980"/>
              <a:ext cx="543983" cy="543983"/>
            </a:xfrm>
            <a:prstGeom prst="rect">
              <a:avLst/>
            </a:prstGeom>
          </p:spPr>
        </p:pic>
      </p:grpSp>
      <p:grpSp>
        <p:nvGrpSpPr>
          <p:cNvPr id="47" name="Group 46">
            <a:extLst>
              <a:ext uri="{FF2B5EF4-FFF2-40B4-BE49-F238E27FC236}">
                <a16:creationId xmlns:a16="http://schemas.microsoft.com/office/drawing/2014/main" id="{CB2D02D4-7DCD-4E60-ACBA-3AFCA50A3538}"/>
              </a:ext>
            </a:extLst>
          </p:cNvPr>
          <p:cNvGrpSpPr/>
          <p:nvPr/>
        </p:nvGrpSpPr>
        <p:grpSpPr>
          <a:xfrm>
            <a:off x="1843581" y="1211343"/>
            <a:ext cx="1525154" cy="1492056"/>
            <a:chOff x="1896389" y="937981"/>
            <a:chExt cx="1525154" cy="1492056"/>
          </a:xfrm>
        </p:grpSpPr>
        <p:sp>
          <p:nvSpPr>
            <p:cNvPr id="41" name="Freeform: Shape 40">
              <a:extLst>
                <a:ext uri="{FF2B5EF4-FFF2-40B4-BE49-F238E27FC236}">
                  <a16:creationId xmlns:a16="http://schemas.microsoft.com/office/drawing/2014/main" id="{BB6A8A50-9577-4101-9228-3F52BAA81038}"/>
                </a:ext>
              </a:extLst>
            </p:cNvPr>
            <p:cNvSpPr/>
            <p:nvPr/>
          </p:nvSpPr>
          <p:spPr>
            <a:xfrm>
              <a:off x="1896389" y="937981"/>
              <a:ext cx="1525154" cy="1492056"/>
            </a:xfrm>
            <a:custGeom>
              <a:avLst/>
              <a:gdLst>
                <a:gd name="connsiteX0" fmla="*/ 0 w 1550727"/>
                <a:gd name="connsiteY0" fmla="*/ 775567 h 1551133"/>
                <a:gd name="connsiteX1" fmla="*/ 775364 w 1550727"/>
                <a:gd name="connsiteY1" fmla="*/ 0 h 1551133"/>
                <a:gd name="connsiteX2" fmla="*/ 1550728 w 1550727"/>
                <a:gd name="connsiteY2" fmla="*/ 775567 h 1551133"/>
                <a:gd name="connsiteX3" fmla="*/ 775364 w 1550727"/>
                <a:gd name="connsiteY3" fmla="*/ 1551134 h 1551133"/>
                <a:gd name="connsiteX4" fmla="*/ 0 w 1550727"/>
                <a:gd name="connsiteY4" fmla="*/ 775567 h 15511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0727" h="1551133">
                  <a:moveTo>
                    <a:pt x="0" y="775567"/>
                  </a:moveTo>
                  <a:cubicBezTo>
                    <a:pt x="0" y="347233"/>
                    <a:pt x="347142" y="0"/>
                    <a:pt x="775364" y="0"/>
                  </a:cubicBezTo>
                  <a:cubicBezTo>
                    <a:pt x="1203586" y="0"/>
                    <a:pt x="1550728" y="347233"/>
                    <a:pt x="1550728" y="775567"/>
                  </a:cubicBezTo>
                  <a:cubicBezTo>
                    <a:pt x="1550728" y="1203901"/>
                    <a:pt x="1203586" y="1551134"/>
                    <a:pt x="775364" y="1551134"/>
                  </a:cubicBezTo>
                  <a:cubicBezTo>
                    <a:pt x="347142" y="1551134"/>
                    <a:pt x="0" y="1203901"/>
                    <a:pt x="0" y="775567"/>
                  </a:cubicBezTo>
                  <a:close/>
                </a:path>
              </a:pathLst>
            </a:custGeom>
            <a:solidFill>
              <a:schemeClr val="bg1">
                <a:lumMod val="65000"/>
              </a:schemeClr>
            </a:solidFill>
            <a:ln>
              <a:noFill/>
            </a:ln>
            <a:effectLst>
              <a:outerShdw blurRad="63500" sx="102000" sy="102000" algn="ctr" rotWithShape="0">
                <a:prstClr val="black">
                  <a:alpha val="40000"/>
                </a:prstClr>
              </a:outerShdw>
            </a:effectLst>
            <a:scene3d>
              <a:camera prst="orthographicFront"/>
              <a:lightRig rig="threePt" dir="t"/>
            </a:scene3d>
            <a:sp3d>
              <a:bevelT w="139700" h="139700" prst="divot"/>
            </a:sp3d>
          </p:spPr>
          <p:style>
            <a:lnRef idx="2">
              <a:scrgbClr r="0" g="0" b="0"/>
            </a:lnRef>
            <a:fillRef idx="1">
              <a:scrgbClr r="0" g="0" b="0"/>
            </a:fillRef>
            <a:effectRef idx="0">
              <a:scrgbClr r="0" g="0" b="0"/>
            </a:effectRef>
            <a:fontRef idx="minor">
              <a:schemeClr val="dk1">
                <a:hueOff val="0"/>
                <a:satOff val="0"/>
                <a:lumOff val="0"/>
                <a:alphaOff val="0"/>
              </a:schemeClr>
            </a:fontRef>
          </p:style>
          <p:txBody>
            <a:bodyPr spcFirstLastPara="0" vert="horz" wrap="square" lIns="294234" tIns="401632" rIns="238786" bIns="239412" numCol="1" spcCol="1270" anchor="t" anchorCtr="0">
              <a:noAutofit/>
            </a:bodyPr>
            <a:lstStyle/>
            <a:p>
              <a:pPr marL="0" lvl="0" indent="0" algn="l" defTabSz="622300">
                <a:lnSpc>
                  <a:spcPct val="90000"/>
                </a:lnSpc>
                <a:spcBef>
                  <a:spcPct val="0"/>
                </a:spcBef>
                <a:spcAft>
                  <a:spcPct val="35000"/>
                </a:spcAft>
                <a:buNone/>
              </a:pPr>
              <a:r>
                <a:rPr lang="en-GB" sz="1400" b="1" kern="1200" dirty="0">
                  <a:solidFill>
                    <a:schemeClr val="bg1"/>
                  </a:solidFill>
                </a:rPr>
                <a:t>2. </a:t>
              </a:r>
            </a:p>
            <a:p>
              <a:pPr marL="0" lvl="0" indent="0" algn="l" defTabSz="622300">
                <a:lnSpc>
                  <a:spcPct val="90000"/>
                </a:lnSpc>
                <a:spcBef>
                  <a:spcPct val="0"/>
                </a:spcBef>
                <a:spcAft>
                  <a:spcPct val="35000"/>
                </a:spcAft>
                <a:buNone/>
              </a:pPr>
              <a:r>
                <a:rPr lang="en-GB" sz="1400" b="1" kern="1200" dirty="0">
                  <a:solidFill>
                    <a:schemeClr val="bg1"/>
                  </a:solidFill>
                </a:rPr>
                <a:t>Fair fees</a:t>
              </a:r>
            </a:p>
          </p:txBody>
        </p:sp>
        <p:pic>
          <p:nvPicPr>
            <p:cNvPr id="8" name="Graphic 7" descr="Coins">
              <a:extLst>
                <a:ext uri="{FF2B5EF4-FFF2-40B4-BE49-F238E27FC236}">
                  <a16:creationId xmlns:a16="http://schemas.microsoft.com/office/drawing/2014/main" id="{C2825A01-34E5-435F-AE21-0D945C50442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587066" y="1128420"/>
              <a:ext cx="543983" cy="543983"/>
            </a:xfrm>
            <a:prstGeom prst="rect">
              <a:avLst/>
            </a:prstGeom>
          </p:spPr>
        </p:pic>
      </p:grpSp>
      <p:grpSp>
        <p:nvGrpSpPr>
          <p:cNvPr id="48" name="Group 47">
            <a:extLst>
              <a:ext uri="{FF2B5EF4-FFF2-40B4-BE49-F238E27FC236}">
                <a16:creationId xmlns:a16="http://schemas.microsoft.com/office/drawing/2014/main" id="{D35CDBD8-E506-46A7-B8E0-11E47C63A284}"/>
              </a:ext>
            </a:extLst>
          </p:cNvPr>
          <p:cNvGrpSpPr/>
          <p:nvPr/>
        </p:nvGrpSpPr>
        <p:grpSpPr>
          <a:xfrm>
            <a:off x="3572150" y="1212467"/>
            <a:ext cx="1525154" cy="1492056"/>
            <a:chOff x="3666682" y="923383"/>
            <a:chExt cx="1525154" cy="1492056"/>
          </a:xfrm>
        </p:grpSpPr>
        <p:sp>
          <p:nvSpPr>
            <p:cNvPr id="38" name="Freeform: Shape 37">
              <a:extLst>
                <a:ext uri="{FF2B5EF4-FFF2-40B4-BE49-F238E27FC236}">
                  <a16:creationId xmlns:a16="http://schemas.microsoft.com/office/drawing/2014/main" id="{6425ED60-FDA9-4D1C-92C0-DEB82474C76C}"/>
                </a:ext>
              </a:extLst>
            </p:cNvPr>
            <p:cNvSpPr/>
            <p:nvPr/>
          </p:nvSpPr>
          <p:spPr>
            <a:xfrm>
              <a:off x="3666682" y="923383"/>
              <a:ext cx="1525154" cy="1492056"/>
            </a:xfrm>
            <a:custGeom>
              <a:avLst/>
              <a:gdLst>
                <a:gd name="connsiteX0" fmla="*/ 0 w 1550727"/>
                <a:gd name="connsiteY0" fmla="*/ 775567 h 1551133"/>
                <a:gd name="connsiteX1" fmla="*/ 775364 w 1550727"/>
                <a:gd name="connsiteY1" fmla="*/ 0 h 1551133"/>
                <a:gd name="connsiteX2" fmla="*/ 1550728 w 1550727"/>
                <a:gd name="connsiteY2" fmla="*/ 775567 h 1551133"/>
                <a:gd name="connsiteX3" fmla="*/ 775364 w 1550727"/>
                <a:gd name="connsiteY3" fmla="*/ 1551134 h 1551133"/>
                <a:gd name="connsiteX4" fmla="*/ 0 w 1550727"/>
                <a:gd name="connsiteY4" fmla="*/ 775567 h 15511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0727" h="1551133">
                  <a:moveTo>
                    <a:pt x="0" y="775567"/>
                  </a:moveTo>
                  <a:cubicBezTo>
                    <a:pt x="0" y="347233"/>
                    <a:pt x="347142" y="0"/>
                    <a:pt x="775364" y="0"/>
                  </a:cubicBezTo>
                  <a:cubicBezTo>
                    <a:pt x="1203586" y="0"/>
                    <a:pt x="1550728" y="347233"/>
                    <a:pt x="1550728" y="775567"/>
                  </a:cubicBezTo>
                  <a:cubicBezTo>
                    <a:pt x="1550728" y="1203901"/>
                    <a:pt x="1203586" y="1551134"/>
                    <a:pt x="775364" y="1551134"/>
                  </a:cubicBezTo>
                  <a:cubicBezTo>
                    <a:pt x="347142" y="1551134"/>
                    <a:pt x="0" y="1203901"/>
                    <a:pt x="0" y="775567"/>
                  </a:cubicBezTo>
                  <a:close/>
                </a:path>
              </a:pathLst>
            </a:custGeom>
            <a:solidFill>
              <a:schemeClr val="bg1">
                <a:lumMod val="65000"/>
              </a:schemeClr>
            </a:solidFill>
            <a:ln>
              <a:noFill/>
            </a:ln>
            <a:effectLst>
              <a:outerShdw blurRad="63500" sx="102000" sy="102000" algn="ctr" rotWithShape="0">
                <a:prstClr val="black">
                  <a:alpha val="40000"/>
                </a:prstClr>
              </a:outerShdw>
            </a:effectLst>
            <a:scene3d>
              <a:camera prst="orthographicFront"/>
              <a:lightRig rig="threePt" dir="t"/>
            </a:scene3d>
            <a:sp3d>
              <a:bevelT w="139700" h="139700" prst="divot"/>
            </a:sp3d>
          </p:spPr>
          <p:style>
            <a:lnRef idx="2">
              <a:scrgbClr r="0" g="0" b="0"/>
            </a:lnRef>
            <a:fillRef idx="1">
              <a:scrgbClr r="0" g="0" b="0"/>
            </a:fillRef>
            <a:effectRef idx="0">
              <a:scrgbClr r="0" g="0" b="0"/>
            </a:effectRef>
            <a:fontRef idx="minor">
              <a:schemeClr val="dk1">
                <a:hueOff val="0"/>
                <a:satOff val="0"/>
                <a:lumOff val="0"/>
                <a:alphaOff val="0"/>
              </a:schemeClr>
            </a:fontRef>
          </p:style>
          <p:txBody>
            <a:bodyPr spcFirstLastPara="0" vert="horz" wrap="square" lIns="293007" tIns="401632" rIns="240013" bIns="239412" numCol="1" spcCol="1270" anchor="t" anchorCtr="0">
              <a:noAutofit/>
            </a:bodyPr>
            <a:lstStyle/>
            <a:p>
              <a:pPr marL="0" lvl="0" indent="0" algn="l" defTabSz="622300">
                <a:lnSpc>
                  <a:spcPct val="90000"/>
                </a:lnSpc>
                <a:spcBef>
                  <a:spcPct val="0"/>
                </a:spcBef>
                <a:spcAft>
                  <a:spcPct val="35000"/>
                </a:spcAft>
                <a:buNone/>
              </a:pPr>
              <a:r>
                <a:rPr lang="en-GB" sz="1400" b="1" kern="1200" dirty="0">
                  <a:solidFill>
                    <a:schemeClr val="bg1"/>
                  </a:solidFill>
                </a:rPr>
                <a:t>3. </a:t>
              </a:r>
            </a:p>
            <a:p>
              <a:pPr marL="0" lvl="0" indent="0" algn="l" defTabSz="622300">
                <a:lnSpc>
                  <a:spcPct val="90000"/>
                </a:lnSpc>
                <a:spcBef>
                  <a:spcPct val="0"/>
                </a:spcBef>
                <a:spcAft>
                  <a:spcPct val="35000"/>
                </a:spcAft>
                <a:buNone/>
              </a:pPr>
              <a:r>
                <a:rPr lang="en-GB" sz="1400" b="1" kern="1200" dirty="0">
                  <a:solidFill>
                    <a:schemeClr val="bg1"/>
                  </a:solidFill>
                </a:rPr>
                <a:t>In-house services </a:t>
              </a:r>
            </a:p>
          </p:txBody>
        </p:sp>
        <p:pic>
          <p:nvPicPr>
            <p:cNvPr id="10" name="Graphic 9" descr="Sleep">
              <a:extLst>
                <a:ext uri="{FF2B5EF4-FFF2-40B4-BE49-F238E27FC236}">
                  <a16:creationId xmlns:a16="http://schemas.microsoft.com/office/drawing/2014/main" id="{7A1B043A-9B5A-421A-AB92-907FA82ECB3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340517" y="1098872"/>
              <a:ext cx="577626" cy="577626"/>
            </a:xfrm>
            <a:prstGeom prst="rect">
              <a:avLst/>
            </a:prstGeom>
          </p:spPr>
        </p:pic>
      </p:grpSp>
      <p:grpSp>
        <p:nvGrpSpPr>
          <p:cNvPr id="49" name="Group 48">
            <a:extLst>
              <a:ext uri="{FF2B5EF4-FFF2-40B4-BE49-F238E27FC236}">
                <a16:creationId xmlns:a16="http://schemas.microsoft.com/office/drawing/2014/main" id="{A676C8D5-73D9-4CBA-A030-B487402E61EE}"/>
              </a:ext>
            </a:extLst>
          </p:cNvPr>
          <p:cNvGrpSpPr/>
          <p:nvPr/>
        </p:nvGrpSpPr>
        <p:grpSpPr>
          <a:xfrm>
            <a:off x="5313823" y="1211343"/>
            <a:ext cx="1525154" cy="1492056"/>
            <a:chOff x="5408956" y="937981"/>
            <a:chExt cx="1525154" cy="1492056"/>
          </a:xfrm>
        </p:grpSpPr>
        <p:sp>
          <p:nvSpPr>
            <p:cNvPr id="35" name="Freeform: Shape 34">
              <a:extLst>
                <a:ext uri="{FF2B5EF4-FFF2-40B4-BE49-F238E27FC236}">
                  <a16:creationId xmlns:a16="http://schemas.microsoft.com/office/drawing/2014/main" id="{8BD718A7-C1B4-4DB0-9086-7F0504628075}"/>
                </a:ext>
              </a:extLst>
            </p:cNvPr>
            <p:cNvSpPr/>
            <p:nvPr/>
          </p:nvSpPr>
          <p:spPr>
            <a:xfrm>
              <a:off x="5408956" y="937981"/>
              <a:ext cx="1525154" cy="1492056"/>
            </a:xfrm>
            <a:custGeom>
              <a:avLst/>
              <a:gdLst>
                <a:gd name="connsiteX0" fmla="*/ 0 w 1550727"/>
                <a:gd name="connsiteY0" fmla="*/ 775567 h 1551133"/>
                <a:gd name="connsiteX1" fmla="*/ 775364 w 1550727"/>
                <a:gd name="connsiteY1" fmla="*/ 0 h 1551133"/>
                <a:gd name="connsiteX2" fmla="*/ 1550728 w 1550727"/>
                <a:gd name="connsiteY2" fmla="*/ 775567 h 1551133"/>
                <a:gd name="connsiteX3" fmla="*/ 775364 w 1550727"/>
                <a:gd name="connsiteY3" fmla="*/ 1551134 h 1551133"/>
                <a:gd name="connsiteX4" fmla="*/ 0 w 1550727"/>
                <a:gd name="connsiteY4" fmla="*/ 775567 h 15511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0727" h="1551133">
                  <a:moveTo>
                    <a:pt x="0" y="775567"/>
                  </a:moveTo>
                  <a:cubicBezTo>
                    <a:pt x="0" y="347233"/>
                    <a:pt x="347142" y="0"/>
                    <a:pt x="775364" y="0"/>
                  </a:cubicBezTo>
                  <a:cubicBezTo>
                    <a:pt x="1203586" y="0"/>
                    <a:pt x="1550728" y="347233"/>
                    <a:pt x="1550728" y="775567"/>
                  </a:cubicBezTo>
                  <a:cubicBezTo>
                    <a:pt x="1550728" y="1203901"/>
                    <a:pt x="1203586" y="1551134"/>
                    <a:pt x="775364" y="1551134"/>
                  </a:cubicBezTo>
                  <a:cubicBezTo>
                    <a:pt x="347142" y="1551134"/>
                    <a:pt x="0" y="1203901"/>
                    <a:pt x="0" y="775567"/>
                  </a:cubicBezTo>
                  <a:close/>
                </a:path>
              </a:pathLst>
            </a:custGeom>
            <a:solidFill>
              <a:schemeClr val="bg1">
                <a:lumMod val="65000"/>
              </a:schemeClr>
            </a:solidFill>
            <a:ln>
              <a:noFill/>
            </a:ln>
            <a:effectLst>
              <a:outerShdw blurRad="50800" dist="38100" algn="l" rotWithShape="0">
                <a:prstClr val="black">
                  <a:alpha val="40000"/>
                </a:prstClr>
              </a:outerShdw>
            </a:effectLst>
            <a:scene3d>
              <a:camera prst="orthographicFront"/>
              <a:lightRig rig="threePt" dir="t"/>
            </a:scene3d>
            <a:sp3d>
              <a:bevelT w="139700" h="139700" prst="divot"/>
            </a:sp3d>
          </p:spPr>
          <p:style>
            <a:lnRef idx="2">
              <a:scrgbClr r="0" g="0" b="0"/>
            </a:lnRef>
            <a:fillRef idx="1">
              <a:scrgbClr r="0" g="0" b="0"/>
            </a:fillRef>
            <a:effectRef idx="0">
              <a:scrgbClr r="0" g="0" b="0"/>
            </a:effectRef>
            <a:fontRef idx="minor">
              <a:schemeClr val="dk1">
                <a:hueOff val="0"/>
                <a:satOff val="0"/>
                <a:lumOff val="0"/>
                <a:alphaOff val="0"/>
              </a:schemeClr>
            </a:fontRef>
          </p:style>
          <p:txBody>
            <a:bodyPr spcFirstLastPara="0" vert="horz" wrap="square" lIns="252000" tIns="401632" rIns="240014" bIns="239412" numCol="1" spcCol="1270" anchor="t" anchorCtr="0">
              <a:noAutofit/>
            </a:bodyPr>
            <a:lstStyle/>
            <a:p>
              <a:pPr marL="0" lvl="0" indent="0" algn="l" defTabSz="622300">
                <a:lnSpc>
                  <a:spcPct val="90000"/>
                </a:lnSpc>
                <a:spcBef>
                  <a:spcPct val="0"/>
                </a:spcBef>
                <a:spcAft>
                  <a:spcPct val="35000"/>
                </a:spcAft>
                <a:buNone/>
              </a:pPr>
              <a:r>
                <a:rPr lang="en-GB" sz="1400" b="1" kern="1200" dirty="0">
                  <a:solidFill>
                    <a:schemeClr val="bg1"/>
                  </a:solidFill>
                </a:rPr>
                <a:t>4.</a:t>
              </a:r>
            </a:p>
            <a:p>
              <a:pPr marL="0" lvl="0" indent="0" algn="l" defTabSz="622300">
                <a:lnSpc>
                  <a:spcPct val="90000"/>
                </a:lnSpc>
                <a:spcBef>
                  <a:spcPct val="0"/>
                </a:spcBef>
                <a:spcAft>
                  <a:spcPct val="35000"/>
                </a:spcAft>
                <a:buNone/>
              </a:pPr>
              <a:r>
                <a:rPr lang="en-GB" sz="1400" b="1" dirty="0">
                  <a:solidFill>
                    <a:schemeClr val="bg1"/>
                  </a:solidFill>
                </a:rPr>
                <a:t>Working with </a:t>
              </a:r>
              <a:r>
                <a:rPr lang="en-GB" sz="1400" b="1" kern="1200" dirty="0">
                  <a:solidFill>
                    <a:schemeClr val="bg1"/>
                  </a:solidFill>
                </a:rPr>
                <a:t>providers</a:t>
              </a:r>
            </a:p>
          </p:txBody>
        </p:sp>
        <p:pic>
          <p:nvPicPr>
            <p:cNvPr id="12" name="Graphic 11" descr="Handshake">
              <a:extLst>
                <a:ext uri="{FF2B5EF4-FFF2-40B4-BE49-F238E27FC236}">
                  <a16:creationId xmlns:a16="http://schemas.microsoft.com/office/drawing/2014/main" id="{79DBFAC4-A574-43A3-BC4F-40E38687E2F4}"/>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061372" y="1146045"/>
              <a:ext cx="543983" cy="543983"/>
            </a:xfrm>
            <a:prstGeom prst="rect">
              <a:avLst/>
            </a:prstGeom>
          </p:spPr>
        </p:pic>
      </p:grpSp>
      <p:grpSp>
        <p:nvGrpSpPr>
          <p:cNvPr id="50" name="Group 49">
            <a:extLst>
              <a:ext uri="{FF2B5EF4-FFF2-40B4-BE49-F238E27FC236}">
                <a16:creationId xmlns:a16="http://schemas.microsoft.com/office/drawing/2014/main" id="{67F1923F-2A2A-4BF5-9F96-8AB36C7AA532}"/>
              </a:ext>
            </a:extLst>
          </p:cNvPr>
          <p:cNvGrpSpPr/>
          <p:nvPr/>
        </p:nvGrpSpPr>
        <p:grpSpPr>
          <a:xfrm>
            <a:off x="7054263" y="1211343"/>
            <a:ext cx="1525154" cy="1492056"/>
            <a:chOff x="7097131" y="937981"/>
            <a:chExt cx="1525154" cy="1492056"/>
          </a:xfrm>
        </p:grpSpPr>
        <p:sp>
          <p:nvSpPr>
            <p:cNvPr id="30" name="Freeform: Shape 29">
              <a:extLst>
                <a:ext uri="{FF2B5EF4-FFF2-40B4-BE49-F238E27FC236}">
                  <a16:creationId xmlns:a16="http://schemas.microsoft.com/office/drawing/2014/main" id="{A10471AE-DF45-4C96-83FA-A1238A36623A}"/>
                </a:ext>
              </a:extLst>
            </p:cNvPr>
            <p:cNvSpPr/>
            <p:nvPr/>
          </p:nvSpPr>
          <p:spPr>
            <a:xfrm>
              <a:off x="7097131" y="937981"/>
              <a:ext cx="1525154" cy="1492056"/>
            </a:xfrm>
            <a:custGeom>
              <a:avLst/>
              <a:gdLst>
                <a:gd name="connsiteX0" fmla="*/ 0 w 1550727"/>
                <a:gd name="connsiteY0" fmla="*/ 775567 h 1551133"/>
                <a:gd name="connsiteX1" fmla="*/ 775364 w 1550727"/>
                <a:gd name="connsiteY1" fmla="*/ 0 h 1551133"/>
                <a:gd name="connsiteX2" fmla="*/ 1550728 w 1550727"/>
                <a:gd name="connsiteY2" fmla="*/ 775567 h 1551133"/>
                <a:gd name="connsiteX3" fmla="*/ 775364 w 1550727"/>
                <a:gd name="connsiteY3" fmla="*/ 1551134 h 1551133"/>
                <a:gd name="connsiteX4" fmla="*/ 0 w 1550727"/>
                <a:gd name="connsiteY4" fmla="*/ 775567 h 15511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0727" h="1551133">
                  <a:moveTo>
                    <a:pt x="0" y="775567"/>
                  </a:moveTo>
                  <a:cubicBezTo>
                    <a:pt x="0" y="347233"/>
                    <a:pt x="347142" y="0"/>
                    <a:pt x="775364" y="0"/>
                  </a:cubicBezTo>
                  <a:cubicBezTo>
                    <a:pt x="1203586" y="0"/>
                    <a:pt x="1550728" y="347233"/>
                    <a:pt x="1550728" y="775567"/>
                  </a:cubicBezTo>
                  <a:cubicBezTo>
                    <a:pt x="1550728" y="1203901"/>
                    <a:pt x="1203586" y="1551134"/>
                    <a:pt x="775364" y="1551134"/>
                  </a:cubicBezTo>
                  <a:cubicBezTo>
                    <a:pt x="347142" y="1551134"/>
                    <a:pt x="0" y="1203901"/>
                    <a:pt x="0" y="775567"/>
                  </a:cubicBezTo>
                  <a:close/>
                </a:path>
              </a:pathLst>
            </a:custGeom>
            <a:solidFill>
              <a:schemeClr val="bg1">
                <a:lumMod val="65000"/>
              </a:schemeClr>
            </a:solidFill>
            <a:ln>
              <a:noFill/>
            </a:ln>
            <a:effectLst>
              <a:outerShdw blurRad="50800" dist="38100" algn="l" rotWithShape="0">
                <a:prstClr val="black">
                  <a:alpha val="40000"/>
                </a:prstClr>
              </a:outerShdw>
            </a:effectLst>
            <a:scene3d>
              <a:camera prst="orthographicFront"/>
              <a:lightRig rig="threePt" dir="t"/>
            </a:scene3d>
            <a:sp3d>
              <a:bevelT w="139700" h="139700" prst="divot"/>
            </a:sp3d>
          </p:spPr>
          <p:style>
            <a:lnRef idx="2">
              <a:scrgbClr r="0" g="0" b="0"/>
            </a:lnRef>
            <a:fillRef idx="1">
              <a:scrgbClr r="0" g="0" b="0"/>
            </a:fillRef>
            <a:effectRef idx="0">
              <a:scrgbClr r="0" g="0" b="0"/>
            </a:effectRef>
            <a:fontRef idx="minor">
              <a:schemeClr val="dk1">
                <a:hueOff val="0"/>
                <a:satOff val="0"/>
                <a:lumOff val="0"/>
                <a:alphaOff val="0"/>
              </a:schemeClr>
            </a:fontRef>
          </p:style>
          <p:txBody>
            <a:bodyPr spcFirstLastPara="0" vert="horz" wrap="square" lIns="294235" tIns="401632" rIns="238785" bIns="239412" numCol="1" spcCol="1270" anchor="t" anchorCtr="0">
              <a:noAutofit/>
            </a:bodyPr>
            <a:lstStyle/>
            <a:p>
              <a:pPr marL="0" lvl="0" indent="0" algn="l" defTabSz="622300">
                <a:lnSpc>
                  <a:spcPct val="90000"/>
                </a:lnSpc>
                <a:spcBef>
                  <a:spcPct val="0"/>
                </a:spcBef>
                <a:spcAft>
                  <a:spcPct val="35000"/>
                </a:spcAft>
                <a:buNone/>
              </a:pPr>
              <a:r>
                <a:rPr lang="en-GB" sz="1400" b="1" kern="1200" dirty="0">
                  <a:solidFill>
                    <a:schemeClr val="bg1"/>
                  </a:solidFill>
                </a:rPr>
                <a:t>5.</a:t>
              </a:r>
            </a:p>
            <a:p>
              <a:pPr marL="0" lvl="0" indent="0" algn="l" defTabSz="622300">
                <a:lnSpc>
                  <a:spcPct val="90000"/>
                </a:lnSpc>
                <a:spcBef>
                  <a:spcPct val="0"/>
                </a:spcBef>
                <a:spcAft>
                  <a:spcPct val="35000"/>
                </a:spcAft>
                <a:buNone/>
              </a:pPr>
              <a:r>
                <a:rPr lang="en-GB" sz="1400" b="1" kern="1200" dirty="0">
                  <a:solidFill>
                    <a:schemeClr val="bg1"/>
                  </a:solidFill>
                </a:rPr>
                <a:t> Quality</a:t>
              </a:r>
            </a:p>
          </p:txBody>
        </p:sp>
        <p:grpSp>
          <p:nvGrpSpPr>
            <p:cNvPr id="9" name="Group 8">
              <a:extLst>
                <a:ext uri="{FF2B5EF4-FFF2-40B4-BE49-F238E27FC236}">
                  <a16:creationId xmlns:a16="http://schemas.microsoft.com/office/drawing/2014/main" id="{FD586746-0D5B-454B-A2D8-08B658EBC037}"/>
                </a:ext>
              </a:extLst>
            </p:cNvPr>
            <p:cNvGrpSpPr/>
            <p:nvPr/>
          </p:nvGrpSpPr>
          <p:grpSpPr>
            <a:xfrm>
              <a:off x="7777380" y="1072676"/>
              <a:ext cx="529053" cy="540384"/>
              <a:chOff x="8186010" y="-65765"/>
              <a:chExt cx="771965" cy="771965"/>
            </a:xfrm>
          </p:grpSpPr>
          <p:pic>
            <p:nvPicPr>
              <p:cNvPr id="16" name="Graphic 15" descr="Signal">
                <a:extLst>
                  <a:ext uri="{FF2B5EF4-FFF2-40B4-BE49-F238E27FC236}">
                    <a16:creationId xmlns:a16="http://schemas.microsoft.com/office/drawing/2014/main" id="{108DB9ED-7FCB-4F3F-98B1-F3920001F39F}"/>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8241388" y="-44714"/>
                <a:ext cx="693843" cy="693843"/>
              </a:xfrm>
              <a:prstGeom prst="rect">
                <a:avLst/>
              </a:prstGeom>
            </p:spPr>
          </p:pic>
          <p:pic>
            <p:nvPicPr>
              <p:cNvPr id="14" name="Graphic 13" descr="Downward trend">
                <a:extLst>
                  <a:ext uri="{FF2B5EF4-FFF2-40B4-BE49-F238E27FC236}">
                    <a16:creationId xmlns:a16="http://schemas.microsoft.com/office/drawing/2014/main" id="{4BAE2594-6AB0-4965-9920-263C16559550}"/>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8186010" y="-65765"/>
                <a:ext cx="771965" cy="771965"/>
              </a:xfrm>
              <a:prstGeom prst="rect">
                <a:avLst/>
              </a:prstGeom>
            </p:spPr>
          </p:pic>
        </p:grpSp>
      </p:grpSp>
      <p:grpSp>
        <p:nvGrpSpPr>
          <p:cNvPr id="51" name="Group 50">
            <a:extLst>
              <a:ext uri="{FF2B5EF4-FFF2-40B4-BE49-F238E27FC236}">
                <a16:creationId xmlns:a16="http://schemas.microsoft.com/office/drawing/2014/main" id="{9CE3B81F-D278-4235-B617-78CB2D229736}"/>
              </a:ext>
            </a:extLst>
          </p:cNvPr>
          <p:cNvGrpSpPr/>
          <p:nvPr/>
        </p:nvGrpSpPr>
        <p:grpSpPr>
          <a:xfrm>
            <a:off x="8786516" y="1211343"/>
            <a:ext cx="1525154" cy="1492056"/>
            <a:chOff x="8786516" y="937981"/>
            <a:chExt cx="1525154" cy="1492056"/>
          </a:xfrm>
        </p:grpSpPr>
        <p:sp>
          <p:nvSpPr>
            <p:cNvPr id="27" name="Freeform: Shape 26">
              <a:extLst>
                <a:ext uri="{FF2B5EF4-FFF2-40B4-BE49-F238E27FC236}">
                  <a16:creationId xmlns:a16="http://schemas.microsoft.com/office/drawing/2014/main" id="{6F32AF22-C0EC-49D2-A497-9415575C7BE1}"/>
                </a:ext>
              </a:extLst>
            </p:cNvPr>
            <p:cNvSpPr/>
            <p:nvPr/>
          </p:nvSpPr>
          <p:spPr>
            <a:xfrm>
              <a:off x="8786516" y="937981"/>
              <a:ext cx="1525154" cy="1492056"/>
            </a:xfrm>
            <a:custGeom>
              <a:avLst/>
              <a:gdLst>
                <a:gd name="connsiteX0" fmla="*/ 0 w 1550727"/>
                <a:gd name="connsiteY0" fmla="*/ 775567 h 1551133"/>
                <a:gd name="connsiteX1" fmla="*/ 775364 w 1550727"/>
                <a:gd name="connsiteY1" fmla="*/ 0 h 1551133"/>
                <a:gd name="connsiteX2" fmla="*/ 1550728 w 1550727"/>
                <a:gd name="connsiteY2" fmla="*/ 775567 h 1551133"/>
                <a:gd name="connsiteX3" fmla="*/ 775364 w 1550727"/>
                <a:gd name="connsiteY3" fmla="*/ 1551134 h 1551133"/>
                <a:gd name="connsiteX4" fmla="*/ 0 w 1550727"/>
                <a:gd name="connsiteY4" fmla="*/ 775567 h 15511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0727" h="1551133">
                  <a:moveTo>
                    <a:pt x="0" y="775567"/>
                  </a:moveTo>
                  <a:cubicBezTo>
                    <a:pt x="0" y="347233"/>
                    <a:pt x="347142" y="0"/>
                    <a:pt x="775364" y="0"/>
                  </a:cubicBezTo>
                  <a:cubicBezTo>
                    <a:pt x="1203586" y="0"/>
                    <a:pt x="1550728" y="347233"/>
                    <a:pt x="1550728" y="775567"/>
                  </a:cubicBezTo>
                  <a:cubicBezTo>
                    <a:pt x="1550728" y="1203901"/>
                    <a:pt x="1203586" y="1551134"/>
                    <a:pt x="775364" y="1551134"/>
                  </a:cubicBezTo>
                  <a:cubicBezTo>
                    <a:pt x="347142" y="1551134"/>
                    <a:pt x="0" y="1203901"/>
                    <a:pt x="0" y="775567"/>
                  </a:cubicBezTo>
                  <a:close/>
                </a:path>
              </a:pathLst>
            </a:custGeom>
            <a:solidFill>
              <a:schemeClr val="bg1">
                <a:lumMod val="65000"/>
              </a:schemeClr>
            </a:solidFill>
            <a:ln>
              <a:noFill/>
            </a:ln>
            <a:effectLst>
              <a:outerShdw blurRad="50800" dist="38100" algn="l" rotWithShape="0">
                <a:prstClr val="black">
                  <a:alpha val="40000"/>
                </a:prstClr>
              </a:outerShdw>
            </a:effectLst>
            <a:scene3d>
              <a:camera prst="orthographicFront"/>
              <a:lightRig rig="threePt" dir="t"/>
            </a:scene3d>
            <a:sp3d>
              <a:bevelT w="139700" h="139700" prst="divot"/>
            </a:sp3d>
          </p:spPr>
          <p:style>
            <a:lnRef idx="2">
              <a:scrgbClr r="0" g="0" b="0"/>
            </a:lnRef>
            <a:fillRef idx="1">
              <a:scrgbClr r="0" g="0" b="0"/>
            </a:fillRef>
            <a:effectRef idx="0">
              <a:scrgbClr r="0" g="0" b="0"/>
            </a:effectRef>
            <a:fontRef idx="minor">
              <a:schemeClr val="dk1">
                <a:hueOff val="0"/>
                <a:satOff val="0"/>
                <a:lumOff val="0"/>
                <a:alphaOff val="0"/>
              </a:schemeClr>
            </a:fontRef>
          </p:style>
          <p:txBody>
            <a:bodyPr spcFirstLastPara="0" vert="horz" wrap="square" lIns="293006" tIns="360000" rIns="240014" bIns="239412" numCol="1" spcCol="1270" anchor="t" anchorCtr="0">
              <a:noAutofit/>
            </a:bodyPr>
            <a:lstStyle/>
            <a:p>
              <a:pPr marL="0" lvl="0" indent="0" algn="l" defTabSz="622300">
                <a:lnSpc>
                  <a:spcPct val="90000"/>
                </a:lnSpc>
                <a:spcBef>
                  <a:spcPct val="0"/>
                </a:spcBef>
                <a:spcAft>
                  <a:spcPct val="35000"/>
                </a:spcAft>
                <a:buNone/>
              </a:pPr>
              <a:r>
                <a:rPr lang="en-GB" sz="1400" b="1" kern="1200" dirty="0">
                  <a:solidFill>
                    <a:schemeClr val="bg1"/>
                  </a:solidFill>
                </a:rPr>
                <a:t>6. </a:t>
              </a:r>
            </a:p>
            <a:p>
              <a:pPr marL="0" lvl="0" indent="0" algn="l" defTabSz="622300">
                <a:lnSpc>
                  <a:spcPct val="90000"/>
                </a:lnSpc>
                <a:spcBef>
                  <a:spcPct val="0"/>
                </a:spcBef>
                <a:spcAft>
                  <a:spcPct val="35000"/>
                </a:spcAft>
                <a:buNone/>
              </a:pPr>
              <a:r>
                <a:rPr lang="en-GB" sz="1400" b="1" kern="1200" dirty="0">
                  <a:solidFill>
                    <a:schemeClr val="bg1"/>
                  </a:solidFill>
                </a:rPr>
                <a:t>Prevention and early intervention </a:t>
              </a:r>
            </a:p>
          </p:txBody>
        </p:sp>
        <p:grpSp>
          <p:nvGrpSpPr>
            <p:cNvPr id="32" name="Group 31">
              <a:extLst>
                <a:ext uri="{FF2B5EF4-FFF2-40B4-BE49-F238E27FC236}">
                  <a16:creationId xmlns:a16="http://schemas.microsoft.com/office/drawing/2014/main" id="{167CEB99-7029-471D-8DBF-1D923B85E7CF}"/>
                </a:ext>
              </a:extLst>
            </p:cNvPr>
            <p:cNvGrpSpPr/>
            <p:nvPr/>
          </p:nvGrpSpPr>
          <p:grpSpPr>
            <a:xfrm>
              <a:off x="9329730" y="1017649"/>
              <a:ext cx="660653" cy="651762"/>
              <a:chOff x="9241881" y="929724"/>
              <a:chExt cx="792767" cy="792767"/>
            </a:xfrm>
          </p:grpSpPr>
          <p:pic>
            <p:nvPicPr>
              <p:cNvPr id="13" name="Graphic 12" descr="Flip calendar">
                <a:extLst>
                  <a:ext uri="{FF2B5EF4-FFF2-40B4-BE49-F238E27FC236}">
                    <a16:creationId xmlns:a16="http://schemas.microsoft.com/office/drawing/2014/main" id="{54BE2DE1-199A-4179-AB01-25D46B721B77}"/>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9241881" y="929724"/>
                <a:ext cx="792767" cy="792767"/>
              </a:xfrm>
              <a:prstGeom prst="rect">
                <a:avLst/>
              </a:prstGeom>
            </p:spPr>
          </p:pic>
          <p:pic>
            <p:nvPicPr>
              <p:cNvPr id="23" name="Graphic 22" descr="Medicine">
                <a:extLst>
                  <a:ext uri="{FF2B5EF4-FFF2-40B4-BE49-F238E27FC236}">
                    <a16:creationId xmlns:a16="http://schemas.microsoft.com/office/drawing/2014/main" id="{54DFCB63-918E-4352-ACE4-8D4210C9098C}"/>
                  </a:ext>
                </a:extLst>
              </p:cNvPr>
              <p:cNvPicPr>
                <a:picLocks noChangeAspect="1"/>
              </p:cNvPicPr>
              <p:nvPr/>
            </p:nvPicPr>
            <p:blipFill>
              <a:blip r:embed="rId17" cstate="print">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9515266" y="1285290"/>
                <a:ext cx="262889" cy="262889"/>
              </a:xfrm>
              <a:prstGeom prst="rect">
                <a:avLst/>
              </a:prstGeom>
            </p:spPr>
          </p:pic>
        </p:grpSp>
      </p:grpSp>
      <p:grpSp>
        <p:nvGrpSpPr>
          <p:cNvPr id="52" name="Group 51">
            <a:extLst>
              <a:ext uri="{FF2B5EF4-FFF2-40B4-BE49-F238E27FC236}">
                <a16:creationId xmlns:a16="http://schemas.microsoft.com/office/drawing/2014/main" id="{128C7F21-1C22-45FB-8D6E-C6648BE8B3E7}"/>
              </a:ext>
            </a:extLst>
          </p:cNvPr>
          <p:cNvGrpSpPr/>
          <p:nvPr/>
        </p:nvGrpSpPr>
        <p:grpSpPr>
          <a:xfrm>
            <a:off x="10565065" y="1211343"/>
            <a:ext cx="1525154" cy="1492056"/>
            <a:chOff x="10475899" y="937981"/>
            <a:chExt cx="1525154" cy="1492056"/>
          </a:xfrm>
        </p:grpSpPr>
        <p:sp>
          <p:nvSpPr>
            <p:cNvPr id="15" name="Freeform: Shape 14">
              <a:extLst>
                <a:ext uri="{FF2B5EF4-FFF2-40B4-BE49-F238E27FC236}">
                  <a16:creationId xmlns:a16="http://schemas.microsoft.com/office/drawing/2014/main" id="{37F521C0-40B0-4B5A-BF35-4E0B6A54D0FD}"/>
                </a:ext>
              </a:extLst>
            </p:cNvPr>
            <p:cNvSpPr/>
            <p:nvPr/>
          </p:nvSpPr>
          <p:spPr>
            <a:xfrm>
              <a:off x="10475899" y="937981"/>
              <a:ext cx="1525154" cy="1492056"/>
            </a:xfrm>
            <a:custGeom>
              <a:avLst/>
              <a:gdLst>
                <a:gd name="connsiteX0" fmla="*/ 0 w 1550727"/>
                <a:gd name="connsiteY0" fmla="*/ 775567 h 1551133"/>
                <a:gd name="connsiteX1" fmla="*/ 775364 w 1550727"/>
                <a:gd name="connsiteY1" fmla="*/ 0 h 1551133"/>
                <a:gd name="connsiteX2" fmla="*/ 1550728 w 1550727"/>
                <a:gd name="connsiteY2" fmla="*/ 775567 h 1551133"/>
                <a:gd name="connsiteX3" fmla="*/ 775364 w 1550727"/>
                <a:gd name="connsiteY3" fmla="*/ 1551134 h 1551133"/>
                <a:gd name="connsiteX4" fmla="*/ 0 w 1550727"/>
                <a:gd name="connsiteY4" fmla="*/ 775567 h 15511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0727" h="1551133">
                  <a:moveTo>
                    <a:pt x="0" y="775567"/>
                  </a:moveTo>
                  <a:cubicBezTo>
                    <a:pt x="0" y="347233"/>
                    <a:pt x="347142" y="0"/>
                    <a:pt x="775364" y="0"/>
                  </a:cubicBezTo>
                  <a:cubicBezTo>
                    <a:pt x="1203586" y="0"/>
                    <a:pt x="1550728" y="347233"/>
                    <a:pt x="1550728" y="775567"/>
                  </a:cubicBezTo>
                  <a:cubicBezTo>
                    <a:pt x="1550728" y="1203901"/>
                    <a:pt x="1203586" y="1551134"/>
                    <a:pt x="775364" y="1551134"/>
                  </a:cubicBezTo>
                  <a:cubicBezTo>
                    <a:pt x="347142" y="1551134"/>
                    <a:pt x="0" y="1203901"/>
                    <a:pt x="0" y="775567"/>
                  </a:cubicBezTo>
                  <a:close/>
                </a:path>
              </a:pathLst>
            </a:custGeom>
            <a:solidFill>
              <a:schemeClr val="bg1">
                <a:lumMod val="65000"/>
              </a:schemeClr>
            </a:solidFill>
            <a:ln>
              <a:noFill/>
            </a:ln>
            <a:effectLst>
              <a:outerShdw blurRad="50800" dist="38100" algn="l" rotWithShape="0">
                <a:prstClr val="black">
                  <a:alpha val="40000"/>
                </a:prstClr>
              </a:outerShdw>
            </a:effectLst>
            <a:scene3d>
              <a:camera prst="orthographicFront"/>
              <a:lightRig rig="threePt" dir="t"/>
            </a:scene3d>
            <a:sp3d>
              <a:bevelT w="139700" h="139700" prst="divot"/>
            </a:sp3d>
          </p:spPr>
          <p:style>
            <a:lnRef idx="2">
              <a:scrgbClr r="0" g="0" b="0"/>
            </a:lnRef>
            <a:fillRef idx="1">
              <a:scrgbClr r="0" g="0" b="0"/>
            </a:fillRef>
            <a:effectRef idx="0">
              <a:scrgbClr r="0" g="0" b="0"/>
            </a:effectRef>
            <a:fontRef idx="minor">
              <a:schemeClr val="dk1">
                <a:hueOff val="0"/>
                <a:satOff val="0"/>
                <a:lumOff val="0"/>
                <a:alphaOff val="0"/>
              </a:schemeClr>
            </a:fontRef>
          </p:style>
          <p:txBody>
            <a:bodyPr spcFirstLastPara="0" vert="horz" wrap="square" lIns="293007" tIns="401632" rIns="240013" bIns="239412" numCol="1" spcCol="1270" anchor="t" anchorCtr="0">
              <a:noAutofit/>
            </a:bodyPr>
            <a:lstStyle/>
            <a:p>
              <a:pPr marL="0" lvl="0" indent="0" algn="l" defTabSz="622300">
                <a:lnSpc>
                  <a:spcPct val="90000"/>
                </a:lnSpc>
                <a:spcBef>
                  <a:spcPct val="0"/>
                </a:spcBef>
                <a:spcAft>
                  <a:spcPct val="35000"/>
                </a:spcAft>
                <a:buNone/>
              </a:pPr>
              <a:r>
                <a:rPr lang="en-GB" sz="1400" b="1" kern="1200" dirty="0">
                  <a:solidFill>
                    <a:schemeClr val="bg1"/>
                  </a:solidFill>
                </a:rPr>
                <a:t>7. </a:t>
              </a:r>
            </a:p>
            <a:p>
              <a:pPr marL="0" lvl="0" indent="0" algn="l" defTabSz="622300">
                <a:lnSpc>
                  <a:spcPct val="90000"/>
                </a:lnSpc>
                <a:spcBef>
                  <a:spcPct val="0"/>
                </a:spcBef>
                <a:spcAft>
                  <a:spcPct val="35000"/>
                </a:spcAft>
                <a:buNone/>
              </a:pPr>
              <a:r>
                <a:rPr lang="en-GB" sz="1400" b="1" kern="1200" dirty="0">
                  <a:solidFill>
                    <a:schemeClr val="bg1"/>
                  </a:solidFill>
                </a:rPr>
                <a:t>Direct payments</a:t>
              </a:r>
            </a:p>
          </p:txBody>
        </p:sp>
        <p:pic>
          <p:nvPicPr>
            <p:cNvPr id="31" name="Graphic 30" descr="Wallet">
              <a:extLst>
                <a:ext uri="{FF2B5EF4-FFF2-40B4-BE49-F238E27FC236}">
                  <a16:creationId xmlns:a16="http://schemas.microsoft.com/office/drawing/2014/main" id="{142B641E-F5E2-413E-ABD8-06382FDB03C0}"/>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11158170" y="1121829"/>
              <a:ext cx="543983" cy="543983"/>
            </a:xfrm>
            <a:prstGeom prst="rect">
              <a:avLst/>
            </a:prstGeom>
          </p:spPr>
        </p:pic>
      </p:grpSp>
    </p:spTree>
    <p:extLst>
      <p:ext uri="{BB962C8B-B14F-4D97-AF65-F5344CB8AC3E}">
        <p14:creationId xmlns:p14="http://schemas.microsoft.com/office/powerpoint/2010/main" val="16730629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Text&#10;&#10;Description automatically generated with medium confidence">
            <a:extLst>
              <a:ext uri="{FF2B5EF4-FFF2-40B4-BE49-F238E27FC236}">
                <a16:creationId xmlns:a16="http://schemas.microsoft.com/office/drawing/2014/main" id="{E22A2B65-46FE-8058-B6F3-F0FDF537C62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857"/>
            <a:ext cx="12192000" cy="6857143"/>
          </a:xfrm>
          <a:prstGeom prst="rect">
            <a:avLst/>
          </a:prstGeom>
        </p:spPr>
      </p:pic>
      <p:sp>
        <p:nvSpPr>
          <p:cNvPr id="7" name="TextBox 6"/>
          <p:cNvSpPr txBox="1"/>
          <p:nvPr/>
        </p:nvSpPr>
        <p:spPr>
          <a:xfrm>
            <a:off x="967874" y="1240589"/>
            <a:ext cx="9422063" cy="369332"/>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B441BD36-0FF3-3965-5BE0-FDCA82C3F6AE}"/>
              </a:ext>
            </a:extLst>
          </p:cNvPr>
          <p:cNvSpPr/>
          <p:nvPr/>
        </p:nvSpPr>
        <p:spPr>
          <a:xfrm>
            <a:off x="0" y="857"/>
            <a:ext cx="12192000" cy="5033876"/>
          </a:xfrm>
          <a:prstGeom prst="rect">
            <a:avLst/>
          </a:prstGeom>
          <a:gradFill flip="none" rotWithShape="1">
            <a:gsLst>
              <a:gs pos="30000">
                <a:schemeClr val="bg1"/>
              </a:gs>
              <a:gs pos="100000">
                <a:schemeClr val="accent6">
                  <a:lumMod val="20000"/>
                  <a:lumOff val="8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TextBox 8"/>
          <p:cNvSpPr txBox="1"/>
          <p:nvPr/>
        </p:nvSpPr>
        <p:spPr>
          <a:xfrm>
            <a:off x="261853" y="690173"/>
            <a:ext cx="11480969" cy="221599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graphicFrame>
        <p:nvGraphicFramePr>
          <p:cNvPr id="4" name="Table 3"/>
          <p:cNvGraphicFramePr>
            <a:graphicFrameLocks noGrp="1"/>
          </p:cNvGraphicFramePr>
          <p:nvPr/>
        </p:nvGraphicFramePr>
        <p:xfrm>
          <a:off x="0" y="-2"/>
          <a:ext cx="12192000" cy="6857143"/>
        </p:xfrm>
        <a:graphic>
          <a:graphicData uri="http://schemas.openxmlformats.org/drawingml/2006/table">
            <a:tbl>
              <a:tblPr firstRow="1" bandRow="1">
                <a:tableStyleId>{5940675A-B579-460E-94D1-54222C63F5DA}</a:tableStyleId>
              </a:tblPr>
              <a:tblGrid>
                <a:gridCol w="4521200">
                  <a:extLst>
                    <a:ext uri="{9D8B030D-6E8A-4147-A177-3AD203B41FA5}">
                      <a16:colId xmlns:a16="http://schemas.microsoft.com/office/drawing/2014/main" val="20000"/>
                    </a:ext>
                  </a:extLst>
                </a:gridCol>
                <a:gridCol w="7670800">
                  <a:extLst>
                    <a:ext uri="{9D8B030D-6E8A-4147-A177-3AD203B41FA5}">
                      <a16:colId xmlns:a16="http://schemas.microsoft.com/office/drawing/2014/main" val="20001"/>
                    </a:ext>
                  </a:extLst>
                </a:gridCol>
              </a:tblGrid>
              <a:tr h="405782">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800" kern="1200" dirty="0">
                        <a:solidFill>
                          <a:schemeClr val="bg1"/>
                        </a:solidFill>
                        <a:effectLst/>
                        <a:latin typeface="+mn-lt"/>
                        <a:ea typeface="+mn-ea"/>
                        <a:cs typeface="+mn-cs"/>
                      </a:endParaRPr>
                    </a:p>
                  </a:txBody>
                  <a:tcPr>
                    <a:solidFill>
                      <a:schemeClr val="accent1"/>
                    </a:solidFill>
                  </a:tcPr>
                </a:tc>
                <a:tc hMerge="1">
                  <a:txBody>
                    <a:bodyPr/>
                    <a:lstStyle/>
                    <a:p>
                      <a:endParaRPr lang="en-GB"/>
                    </a:p>
                  </a:txBody>
                  <a:tcPr>
                    <a:solidFill>
                      <a:srgbClr val="FF3333"/>
                    </a:solidFill>
                  </a:tcPr>
                </a:tc>
                <a:extLst>
                  <a:ext uri="{0D108BD9-81ED-4DB2-BD59-A6C34878D82A}">
                    <a16:rowId xmlns:a16="http://schemas.microsoft.com/office/drawing/2014/main" val="10000"/>
                  </a:ext>
                </a:extLst>
              </a:tr>
              <a:tr h="574857">
                <a:tc>
                  <a:txBody>
                    <a:bodyPr/>
                    <a:lstStyle/>
                    <a:p>
                      <a:pPr algn="l"/>
                      <a:r>
                        <a:rPr lang="en-GB" sz="1800" b="1" kern="1200" dirty="0">
                          <a:solidFill>
                            <a:schemeClr val="tx1"/>
                          </a:solidFill>
                          <a:effectLst/>
                          <a:latin typeface="+mn-lt"/>
                          <a:ea typeface="+mn-ea"/>
                          <a:cs typeface="+mn-cs"/>
                        </a:rPr>
                        <a:t>Commissioning Priority:</a:t>
                      </a:r>
                    </a:p>
                  </a:txBody>
                  <a:tcP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b="1" kern="1200" baseline="0" dirty="0">
                          <a:solidFill>
                            <a:schemeClr val="tx1"/>
                          </a:solidFill>
                          <a:effectLst/>
                          <a:latin typeface="Arial" panose="020B0604020202020204" pitchFamily="34" charset="0"/>
                          <a:ea typeface="+mn-ea"/>
                          <a:cs typeface="Arial" panose="020B0604020202020204" pitchFamily="34" charset="0"/>
                        </a:rPr>
                        <a:t>Progress Update</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400" b="1" kern="1200" baseline="0" dirty="0">
                        <a:solidFill>
                          <a:schemeClr val="tx1"/>
                        </a:solidFill>
                        <a:effectLst/>
                        <a:latin typeface="Arial" panose="020B0604020202020204" pitchFamily="34" charset="0"/>
                        <a:ea typeface="+mn-ea"/>
                        <a:cs typeface="Arial" panose="020B0604020202020204" pitchFamily="34" charset="0"/>
                      </a:endParaRPr>
                    </a:p>
                  </a:txBody>
                  <a:tcPr>
                    <a:solidFill>
                      <a:schemeClr val="accent1">
                        <a:lumMod val="20000"/>
                        <a:lumOff val="80000"/>
                      </a:schemeClr>
                    </a:solidFill>
                  </a:tcPr>
                </a:tc>
                <a:extLst>
                  <a:ext uri="{0D108BD9-81ED-4DB2-BD59-A6C34878D82A}">
                    <a16:rowId xmlns:a16="http://schemas.microsoft.com/office/drawing/2014/main" val="10001"/>
                  </a:ext>
                </a:extLst>
              </a:tr>
              <a:tr h="5876504">
                <a:tc>
                  <a:txBody>
                    <a:bodyPr/>
                    <a:lstStyle/>
                    <a:p>
                      <a:pPr marL="742950" lvl="1" indent="-285750">
                        <a:buFont typeface="Arial" panose="020B0604020202020204" pitchFamily="34" charset="0"/>
                        <a:buChar char="•"/>
                      </a:pPr>
                      <a:endParaRPr lang="en-GB" sz="1800" kern="1200" dirty="0">
                        <a:solidFill>
                          <a:srgbClr val="FF0000"/>
                        </a:solidFill>
                        <a:effectLst/>
                        <a:latin typeface="+mn-lt"/>
                        <a:ea typeface="+mn-ea"/>
                        <a:cs typeface="+mn-cs"/>
                      </a:endParaRPr>
                    </a:p>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600" kern="1200" dirty="0">
                          <a:solidFill>
                            <a:schemeClr val="tx1"/>
                          </a:solidFill>
                          <a:effectLst/>
                          <a:latin typeface="Arial" panose="020B0604020202020204" pitchFamily="34" charset="0"/>
                          <a:ea typeface="+mn-ea"/>
                          <a:cs typeface="Arial" panose="020B0604020202020204" pitchFamily="34" charset="0"/>
                        </a:rPr>
                        <a:t>Continue to provide preventative and supportive approaches for families to prevent needs arising or escalating such that children need to be looked after. Measures include Investing in the Integrated Family Support Team (</a:t>
                      </a:r>
                      <a:r>
                        <a:rPr lang="en-GB" sz="1600" kern="1200" dirty="0" err="1">
                          <a:solidFill>
                            <a:schemeClr val="tx1"/>
                          </a:solidFill>
                          <a:effectLst/>
                          <a:latin typeface="Arial" panose="020B0604020202020204" pitchFamily="34" charset="0"/>
                          <a:ea typeface="+mn-ea"/>
                          <a:cs typeface="Arial" panose="020B0604020202020204" pitchFamily="34" charset="0"/>
                        </a:rPr>
                        <a:t>IFST</a:t>
                      </a:r>
                      <a:r>
                        <a:rPr lang="en-GB" sz="1600" kern="1200" dirty="0">
                          <a:solidFill>
                            <a:schemeClr val="tx1"/>
                          </a:solidFill>
                          <a:effectLst/>
                          <a:latin typeface="Arial" panose="020B0604020202020204" pitchFamily="34" charset="0"/>
                          <a:ea typeface="+mn-ea"/>
                          <a:cs typeface="Arial" panose="020B0604020202020204" pitchFamily="34" charset="0"/>
                        </a:rPr>
                        <a:t>) - a partnership between the Vale of Glamorgan Council, Cardiff Council and Cardiff and Vale University Health Board, Flying Start programme, and Families First programme. </a:t>
                      </a:r>
                    </a:p>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600" kern="1200" dirty="0">
                          <a:solidFill>
                            <a:schemeClr val="tx1"/>
                          </a:solidFill>
                          <a:effectLst/>
                          <a:latin typeface="Arial" panose="020B0604020202020204" pitchFamily="34" charset="0"/>
                          <a:ea typeface="+mn-ea"/>
                          <a:cs typeface="Arial" panose="020B0604020202020204" pitchFamily="34" charset="0"/>
                        </a:rPr>
                        <a:t>Continuing to develop timely adoptive support services to meet the needs of adopted children and their families. </a:t>
                      </a:r>
                    </a:p>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600" kern="1200" dirty="0">
                          <a:solidFill>
                            <a:schemeClr val="tx1"/>
                          </a:solidFill>
                          <a:effectLst/>
                          <a:latin typeface="Arial" panose="020B0604020202020204" pitchFamily="34" charset="0"/>
                          <a:ea typeface="+mn-ea"/>
                          <a:cs typeface="Arial" panose="020B0604020202020204" pitchFamily="34" charset="0"/>
                        </a:rPr>
                        <a:t>Ensuring local commissioners continue to support </a:t>
                      </a:r>
                      <a:r>
                        <a:rPr lang="en-GB" sz="1600" kern="1200" dirty="0" err="1">
                          <a:solidFill>
                            <a:schemeClr val="tx1"/>
                          </a:solidFill>
                          <a:effectLst/>
                          <a:latin typeface="Arial" panose="020B0604020202020204" pitchFamily="34" charset="0"/>
                          <a:ea typeface="+mn-ea"/>
                          <a:cs typeface="Arial" panose="020B0604020202020204" pitchFamily="34" charset="0"/>
                        </a:rPr>
                        <a:t>VVC</a:t>
                      </a:r>
                      <a:r>
                        <a:rPr lang="en-GB" sz="1600" kern="1200" dirty="0">
                          <a:solidFill>
                            <a:schemeClr val="tx1"/>
                          </a:solidFill>
                          <a:effectLst/>
                          <a:latin typeface="Arial" panose="020B0604020202020204" pitchFamily="34" charset="0"/>
                          <a:ea typeface="+mn-ea"/>
                          <a:cs typeface="Arial" panose="020B0604020202020204" pitchFamily="34" charset="0"/>
                        </a:rPr>
                        <a:t> to recruit, train, retain and support new adoptive parents </a:t>
                      </a:r>
                    </a:p>
                  </a:txBody>
                  <a:tcPr marL="114300" marR="114300" marT="0" marB="0">
                    <a:solidFill>
                      <a:schemeClr val="bg1"/>
                    </a:solidFill>
                  </a:tcPr>
                </a:tc>
                <a:tc>
                  <a:txBody>
                    <a:bodyPr/>
                    <a:lstStyle/>
                    <a:p>
                      <a:pPr marL="0" marR="0" lvl="0" indent="0" algn="l" defTabSz="914400" rtl="0" eaLnBrk="1" fontAlgn="auto" latinLnBrk="0" hangingPunct="1">
                        <a:lnSpc>
                          <a:spcPct val="107000"/>
                        </a:lnSpc>
                        <a:spcBef>
                          <a:spcPts val="1000"/>
                        </a:spcBef>
                        <a:spcAft>
                          <a:spcPts val="0"/>
                        </a:spcAft>
                        <a:buClrTx/>
                        <a:buSzTx/>
                        <a:buFont typeface="Symbol" panose="05050102010706020507" pitchFamily="18" charset="2"/>
                        <a:buNone/>
                        <a:tabLst/>
                        <a:defRPr/>
                      </a:pPr>
                      <a:r>
                        <a:rPr lang="en-GB" sz="1300" kern="1200" dirty="0">
                          <a:solidFill>
                            <a:schemeClr val="tx1"/>
                          </a:solidFill>
                          <a:effectLst/>
                          <a:latin typeface="Arial" panose="020B0604020202020204" pitchFamily="34" charset="0"/>
                          <a:ea typeface="+mn-ea"/>
                          <a:cs typeface="Arial" panose="020B0604020202020204" pitchFamily="34" charset="0"/>
                        </a:rPr>
                        <a:t>In relation to Children’s Services preventative services:</a:t>
                      </a:r>
                    </a:p>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300" kern="1200" dirty="0">
                          <a:solidFill>
                            <a:schemeClr val="tx1"/>
                          </a:solidFill>
                          <a:effectLst/>
                          <a:latin typeface="Arial" panose="020B0604020202020204" pitchFamily="34" charset="0"/>
                          <a:ea typeface="+mn-ea"/>
                          <a:cs typeface="Arial" panose="020B0604020202020204" pitchFamily="34" charset="0"/>
                        </a:rPr>
                        <a:t>The Interventions Hub is embedded and integrated into Children’s Services.</a:t>
                      </a:r>
                    </a:p>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300" kern="1200" dirty="0">
                          <a:solidFill>
                            <a:schemeClr val="tx1"/>
                          </a:solidFill>
                          <a:effectLst/>
                          <a:latin typeface="Arial" panose="020B0604020202020204" pitchFamily="34" charset="0"/>
                          <a:ea typeface="+mn-ea"/>
                          <a:cs typeface="Arial" panose="020B0604020202020204" pitchFamily="34" charset="0"/>
                        </a:rPr>
                        <a:t>Work is ongoing to embed the reunification process across case management teams to ensure that children are able to stay with their families where it is in their best interest to do so. </a:t>
                      </a:r>
                    </a:p>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300" kern="1200" dirty="0">
                          <a:solidFill>
                            <a:schemeClr val="tx1"/>
                          </a:solidFill>
                          <a:effectLst/>
                          <a:latin typeface="Arial" panose="020B0604020202020204" pitchFamily="34" charset="0"/>
                          <a:ea typeface="+mn-ea"/>
                          <a:cs typeface="Arial" panose="020B0604020202020204" pitchFamily="34" charset="0"/>
                        </a:rPr>
                        <a:t>A review of children subject to Placement Orders is planned to understand the needs of that cohort.</a:t>
                      </a:r>
                    </a:p>
                    <a:p>
                      <a:pPr marL="0" marR="0" lvl="0" indent="0" algn="l" defTabSz="914400" rtl="0" eaLnBrk="1" fontAlgn="auto" latinLnBrk="0" hangingPunct="1">
                        <a:lnSpc>
                          <a:spcPct val="107000"/>
                        </a:lnSpc>
                        <a:spcBef>
                          <a:spcPts val="1000"/>
                        </a:spcBef>
                        <a:spcAft>
                          <a:spcPts val="0"/>
                        </a:spcAft>
                        <a:buClrTx/>
                        <a:buSzTx/>
                        <a:buFont typeface="Symbol" panose="05050102010706020507" pitchFamily="18" charset="2"/>
                        <a:buNone/>
                        <a:tabLst/>
                        <a:defRPr/>
                      </a:pPr>
                      <a:r>
                        <a:rPr lang="en-GB" sz="1300" kern="1200" dirty="0">
                          <a:solidFill>
                            <a:schemeClr val="tx1"/>
                          </a:solidFill>
                          <a:effectLst/>
                          <a:latin typeface="Arial" panose="020B0604020202020204" pitchFamily="34" charset="0"/>
                          <a:ea typeface="+mn-ea"/>
                          <a:cs typeface="Arial" panose="020B0604020202020204" pitchFamily="34" charset="0"/>
                        </a:rPr>
                        <a:t>In relation to Regional Adoption services: </a:t>
                      </a:r>
                    </a:p>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300" kern="1200" dirty="0">
                          <a:solidFill>
                            <a:schemeClr val="tx1"/>
                          </a:solidFill>
                          <a:effectLst/>
                          <a:latin typeface="Arial" panose="020B0604020202020204" pitchFamily="34" charset="0"/>
                          <a:ea typeface="+mn-ea"/>
                          <a:cs typeface="Arial" panose="020B0604020202020204" pitchFamily="34" charset="0"/>
                        </a:rPr>
                        <a:t>Cardiff Children’s Services plans indicate, a proposal for how we meet the current and future needs of adopted children living in Cardiff is planned, along with the development of written offer to adopted children </a:t>
                      </a:r>
                    </a:p>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300" kern="1200" noProof="0" dirty="0">
                          <a:solidFill>
                            <a:schemeClr val="tx1"/>
                          </a:solidFill>
                          <a:effectLst/>
                          <a:latin typeface="Arial" panose="020B0604020202020204" pitchFamily="34" charset="0"/>
                          <a:ea typeface="+mn-ea"/>
                          <a:cs typeface="Arial" panose="020B0604020202020204" pitchFamily="34" charset="0"/>
                        </a:rPr>
                        <a:t>The Vale Vallie's and Cardiff Regional Adoption collaborative continues to work closely with local authority partners and to signpost families to local resources to prevent escalation or family breakdown</a:t>
                      </a:r>
                    </a:p>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300" kern="1200" noProof="0" dirty="0">
                          <a:solidFill>
                            <a:schemeClr val="tx1"/>
                          </a:solidFill>
                          <a:effectLst/>
                          <a:latin typeface="Arial" panose="020B0604020202020204" pitchFamily="34" charset="0"/>
                          <a:ea typeface="+mn-ea"/>
                          <a:cs typeface="Arial" panose="020B0604020202020204" pitchFamily="34" charset="0"/>
                        </a:rPr>
                        <a:t>The provision of timely adoption support services continues to present challenges in terms of an increasing level of need and the resources required to meet those needs .</a:t>
                      </a:r>
                      <a:r>
                        <a:rPr lang="en-GB" sz="1300" kern="1200" noProof="0" dirty="0" err="1">
                          <a:solidFill>
                            <a:schemeClr val="tx1"/>
                          </a:solidFill>
                          <a:effectLst/>
                          <a:latin typeface="Arial" panose="020B0604020202020204" pitchFamily="34" charset="0"/>
                          <a:ea typeface="+mn-ea"/>
                          <a:cs typeface="Arial" panose="020B0604020202020204" pitchFamily="34" charset="0"/>
                        </a:rPr>
                        <a:t>VVC</a:t>
                      </a:r>
                      <a:r>
                        <a:rPr lang="en-GB" sz="1300" kern="1200" noProof="0" dirty="0">
                          <a:solidFill>
                            <a:schemeClr val="tx1"/>
                          </a:solidFill>
                          <a:effectLst/>
                          <a:latin typeface="Arial" panose="020B0604020202020204" pitchFamily="34" charset="0"/>
                          <a:ea typeface="+mn-ea"/>
                          <a:cs typeface="Arial" panose="020B0604020202020204" pitchFamily="34" charset="0"/>
                        </a:rPr>
                        <a:t> has developed a family hub to enable adoptive families to meet and also a birth parent group alongside supporting children directly within their adoptive families.</a:t>
                      </a:r>
                    </a:p>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300" kern="1200" noProof="0" dirty="0">
                          <a:solidFill>
                            <a:schemeClr val="tx1"/>
                          </a:solidFill>
                          <a:effectLst/>
                          <a:latin typeface="Arial" panose="020B0604020202020204" pitchFamily="34" charset="0"/>
                          <a:ea typeface="+mn-ea"/>
                          <a:cs typeface="Arial" panose="020B0604020202020204" pitchFamily="34" charset="0"/>
                        </a:rPr>
                        <a:t>The Adoption Support team has developed a close working relationship with the </a:t>
                      </a:r>
                      <a:r>
                        <a:rPr lang="en-GB" sz="1300" kern="1200" noProof="0" dirty="0" err="1">
                          <a:solidFill>
                            <a:schemeClr val="tx1"/>
                          </a:solidFill>
                          <a:effectLst/>
                          <a:latin typeface="Arial" panose="020B0604020202020204" pitchFamily="34" charset="0"/>
                          <a:ea typeface="+mn-ea"/>
                          <a:cs typeface="Arial" panose="020B0604020202020204" pitchFamily="34" charset="0"/>
                        </a:rPr>
                        <a:t>Enfys</a:t>
                      </a:r>
                      <a:r>
                        <a:rPr lang="en-GB" sz="1300" kern="1200" noProof="0" dirty="0">
                          <a:solidFill>
                            <a:schemeClr val="tx1"/>
                          </a:solidFill>
                          <a:effectLst/>
                          <a:latin typeface="Arial" panose="020B0604020202020204" pitchFamily="34" charset="0"/>
                          <a:ea typeface="+mn-ea"/>
                          <a:cs typeface="Arial" panose="020B0604020202020204" pitchFamily="34" charset="0"/>
                        </a:rPr>
                        <a:t> service  which provide psychology consultation to the team and advice on how best to support families in crisis. Referrals for funding post adoption support packages are presented to the </a:t>
                      </a:r>
                      <a:r>
                        <a:rPr lang="en-GB" sz="1300" kern="1200" noProof="0" dirty="0" err="1">
                          <a:solidFill>
                            <a:schemeClr val="tx1"/>
                          </a:solidFill>
                          <a:effectLst/>
                          <a:latin typeface="Arial" panose="020B0604020202020204" pitchFamily="34" charset="0"/>
                          <a:ea typeface="+mn-ea"/>
                          <a:cs typeface="Arial" panose="020B0604020202020204" pitchFamily="34" charset="0"/>
                        </a:rPr>
                        <a:t>Enfys</a:t>
                      </a:r>
                      <a:r>
                        <a:rPr lang="en-GB" sz="1300" kern="1200" noProof="0" dirty="0">
                          <a:solidFill>
                            <a:schemeClr val="tx1"/>
                          </a:solidFill>
                          <a:effectLst/>
                          <a:latin typeface="Arial" panose="020B0604020202020204" pitchFamily="34" charset="0"/>
                          <a:ea typeface="+mn-ea"/>
                          <a:cs typeface="Arial" panose="020B0604020202020204" pitchFamily="34" charset="0"/>
                        </a:rPr>
                        <a:t> Panel and funded by Cardiff Children’s Services.</a:t>
                      </a:r>
                    </a:p>
                  </a:txBody>
                  <a:tcPr marL="68580" marR="68580" marT="0" marB="0">
                    <a:solidFill>
                      <a:schemeClr val="bg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9823709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17">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itle 4">
            <a:extLst>
              <a:ext uri="{FF2B5EF4-FFF2-40B4-BE49-F238E27FC236}">
                <a16:creationId xmlns:a16="http://schemas.microsoft.com/office/drawing/2014/main" id="{90A6ADD8-87F4-C398-C3E2-DCB4EC52BA5A}"/>
              </a:ext>
            </a:extLst>
          </p:cNvPr>
          <p:cNvSpPr>
            <a:spLocks noGrp="1"/>
          </p:cNvSpPr>
          <p:nvPr>
            <p:ph type="title"/>
          </p:nvPr>
        </p:nvSpPr>
        <p:spPr>
          <a:xfrm>
            <a:off x="1371599" y="294539"/>
            <a:ext cx="9895951" cy="810362"/>
          </a:xfrm>
        </p:spPr>
        <p:txBody>
          <a:bodyPr>
            <a:normAutofit/>
          </a:bodyPr>
          <a:lstStyle/>
          <a:p>
            <a:r>
              <a:rPr lang="en-GB" sz="4000" b="1" dirty="0">
                <a:solidFill>
                  <a:srgbClr val="FFFFFF"/>
                </a:solidFill>
              </a:rPr>
              <a:t>Children’s Services: Review of Themes</a:t>
            </a:r>
          </a:p>
        </p:txBody>
      </p:sp>
      <p:sp>
        <p:nvSpPr>
          <p:cNvPr id="7" name="Content Placeholder 6">
            <a:extLst>
              <a:ext uri="{FF2B5EF4-FFF2-40B4-BE49-F238E27FC236}">
                <a16:creationId xmlns:a16="http://schemas.microsoft.com/office/drawing/2014/main" id="{69937E08-FFD8-FF1F-83F6-CC8A42476241}"/>
              </a:ext>
            </a:extLst>
          </p:cNvPr>
          <p:cNvSpPr>
            <a:spLocks noGrp="1"/>
          </p:cNvSpPr>
          <p:nvPr>
            <p:ph idx="1"/>
          </p:nvPr>
        </p:nvSpPr>
        <p:spPr>
          <a:xfrm>
            <a:off x="584200" y="1704975"/>
            <a:ext cx="10794999" cy="4975225"/>
          </a:xfrm>
        </p:spPr>
        <p:txBody>
          <a:bodyPr anchor="ctr">
            <a:normAutofit lnSpcReduction="10000"/>
          </a:bodyPr>
          <a:lstStyle/>
          <a:p>
            <a:pPr marL="0" indent="0">
              <a:buNone/>
            </a:pPr>
            <a:r>
              <a:rPr lang="en-GB" sz="1400" b="1" dirty="0">
                <a:latin typeface="Arial" panose="020B0604020202020204" pitchFamily="34" charset="0"/>
                <a:cs typeface="Arial" panose="020B0604020202020204" pitchFamily="34" charset="0"/>
              </a:rPr>
              <a:t>Foster and kinship care</a:t>
            </a:r>
          </a:p>
          <a:p>
            <a:pPr marL="0" indent="0">
              <a:buNone/>
            </a:pPr>
            <a:r>
              <a:rPr lang="en-GB" sz="1400" b="1" dirty="0">
                <a:latin typeface="Arial" panose="020B0604020202020204" pitchFamily="34" charset="0"/>
                <a:cs typeface="Arial" panose="020B0604020202020204" pitchFamily="34" charset="0"/>
              </a:rPr>
              <a:t>The report identified that:</a:t>
            </a:r>
          </a:p>
          <a:p>
            <a:pPr marL="0" indent="0">
              <a:buNone/>
            </a:pPr>
            <a:r>
              <a:rPr lang="en-GB" sz="1400" dirty="0">
                <a:latin typeface="Arial" panose="020B0604020202020204" pitchFamily="34" charset="0"/>
                <a:cs typeface="Arial" panose="020B0604020202020204" pitchFamily="34" charset="0"/>
              </a:rPr>
              <a:t>The Children’s Foster care market is relatively diverse. It has a mixture of third sector and for profit providers but includes some large national organisations. The high number of ‘out of area’ foster placements highlighted a lack of “in area” capacity. This had cost implications as there can be a “price premium” compared to local provision. The market was highly concentrated. The top 5 providers in total account for 71% of expenditure. There was a risk that the failure of one or two major providers would be highly disruptive and could be difficult to manage. However, the degree of market stability risk is dependent on the ability of other providers and in-house services to absorb capacity</a:t>
            </a:r>
          </a:p>
          <a:p>
            <a:pPr marL="0" indent="0">
              <a:buNone/>
            </a:pPr>
            <a:r>
              <a:rPr lang="en-GB" sz="1400" dirty="0">
                <a:latin typeface="Arial" panose="020B0604020202020204" pitchFamily="34" charset="0"/>
                <a:cs typeface="Arial" panose="020B0604020202020204" pitchFamily="34" charset="0"/>
              </a:rPr>
              <a:t>The number of CLA subject to Court Orders who we place with family (Kinship care) had increased substantially in the last 6 years (98 in 2017 to 265 in 2022). </a:t>
            </a:r>
            <a:endParaRPr lang="en-GB" sz="1400" b="1" dirty="0">
              <a:latin typeface="Arial" panose="020B0604020202020204" pitchFamily="34" charset="0"/>
              <a:cs typeface="Arial" panose="020B0604020202020204" pitchFamily="34" charset="0"/>
            </a:endParaRPr>
          </a:p>
          <a:p>
            <a:pPr marL="0" indent="0">
              <a:buNone/>
            </a:pPr>
            <a:r>
              <a:rPr lang="en-GB" sz="1400" b="1" dirty="0">
                <a:latin typeface="Arial" panose="020B0604020202020204" pitchFamily="34" charset="0"/>
                <a:cs typeface="Arial" panose="020B0604020202020204" pitchFamily="34" charset="0"/>
              </a:rPr>
              <a:t>Current position:</a:t>
            </a:r>
          </a:p>
          <a:p>
            <a:pPr marL="0" indent="0">
              <a:buNone/>
            </a:pPr>
            <a:r>
              <a:rPr lang="en-GB" sz="1400" dirty="0">
                <a:latin typeface="Arial" panose="020B0604020202020204" pitchFamily="34" charset="0"/>
                <a:cs typeface="Arial" panose="020B0604020202020204" pitchFamily="34" charset="0"/>
              </a:rPr>
              <a:t>The findings in the report regarding the foster care market remain applicable. </a:t>
            </a:r>
          </a:p>
          <a:p>
            <a:pPr marL="0" indent="0">
              <a:buNone/>
            </a:pPr>
            <a:r>
              <a:rPr lang="en-GB" sz="1400" dirty="0">
                <a:latin typeface="Arial" panose="020B0604020202020204" pitchFamily="34" charset="0"/>
                <a:cs typeface="Arial" panose="020B0604020202020204" pitchFamily="34" charset="0"/>
              </a:rPr>
              <a:t>The Welsh Government is committed to eliminate private profit from the care of Looked After Children by 2027.  For profit fostering organisations will not be able to operate in Wales. One agency ceased operating in Wales on 31/3/2024. As an illustration of the impact, the Council had 6 placements with this provider, 3 of which transferred to the Council as in house carers.  The others transferred to a third sector organisation. No other impacts of the Eliminate Profit are notable from a Placement perspective at this time, but this is likely to change if increasing numbers of  providers, or a larger provider leaves the market.  It should be noted that sufficiency in the market place is very low at this time, even with larger agencies, requiring multiple searches for foster placements.  </a:t>
            </a:r>
            <a:endParaRPr lang="en-GB" sz="1400" kern="1200" dirty="0">
              <a:effectLst/>
              <a:latin typeface="Arial" panose="020B0604020202020204" pitchFamily="34" charset="0"/>
              <a:ea typeface="+mn-ea"/>
              <a:cs typeface="Arial" panose="020B0604020202020204" pitchFamily="34" charset="0"/>
            </a:endParaRPr>
          </a:p>
          <a:p>
            <a:pPr marL="0" indent="0">
              <a:buNone/>
            </a:pPr>
            <a:r>
              <a:rPr lang="en-GB" sz="1400" kern="1200" dirty="0">
                <a:effectLst/>
                <a:latin typeface="Arial" panose="020B0604020202020204" pitchFamily="34" charset="0"/>
                <a:ea typeface="+mn-ea"/>
                <a:cs typeface="Arial" panose="020B0604020202020204" pitchFamily="34" charset="0"/>
              </a:rPr>
              <a:t>Work to develop the in-house fostering services is ongoing. </a:t>
            </a:r>
            <a:r>
              <a:rPr lang="en-GB" sz="1400" dirty="0">
                <a:latin typeface="Arial" panose="020B0604020202020204" pitchFamily="34" charset="0"/>
                <a:cs typeface="Arial" panose="020B0604020202020204" pitchFamily="34" charset="0"/>
              </a:rPr>
              <a:t>Work to recruit in-house foster carers continues. 134 of children looked after in regulated placements were fostered by Local Authority foster carers at t 31 December 2023, 292 fostered by external foster carers.  As at March 2023 we currently have 187 children in Kinship placements.  </a:t>
            </a:r>
          </a:p>
        </p:txBody>
      </p:sp>
    </p:spTree>
    <p:extLst>
      <p:ext uri="{BB962C8B-B14F-4D97-AF65-F5344CB8AC3E}">
        <p14:creationId xmlns:p14="http://schemas.microsoft.com/office/powerpoint/2010/main" val="40029948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Text&#10;&#10;Description automatically generated with medium confidence">
            <a:extLst>
              <a:ext uri="{FF2B5EF4-FFF2-40B4-BE49-F238E27FC236}">
                <a16:creationId xmlns:a16="http://schemas.microsoft.com/office/drawing/2014/main" id="{E22A2B65-46FE-8058-B6F3-F0FDF537C62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857"/>
            <a:ext cx="12192000" cy="6857143"/>
          </a:xfrm>
          <a:prstGeom prst="rect">
            <a:avLst/>
          </a:prstGeom>
        </p:spPr>
      </p:pic>
      <p:sp>
        <p:nvSpPr>
          <p:cNvPr id="7" name="TextBox 6"/>
          <p:cNvSpPr txBox="1"/>
          <p:nvPr/>
        </p:nvSpPr>
        <p:spPr>
          <a:xfrm>
            <a:off x="967874" y="1240589"/>
            <a:ext cx="9422063" cy="369332"/>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B441BD36-0FF3-3965-5BE0-FDCA82C3F6AE}"/>
              </a:ext>
            </a:extLst>
          </p:cNvPr>
          <p:cNvSpPr/>
          <p:nvPr/>
        </p:nvSpPr>
        <p:spPr>
          <a:xfrm>
            <a:off x="0" y="857"/>
            <a:ext cx="12192000" cy="5033876"/>
          </a:xfrm>
          <a:prstGeom prst="rect">
            <a:avLst/>
          </a:prstGeom>
          <a:gradFill flip="none" rotWithShape="1">
            <a:gsLst>
              <a:gs pos="30000">
                <a:schemeClr val="bg1"/>
              </a:gs>
              <a:gs pos="100000">
                <a:schemeClr val="accent6">
                  <a:lumMod val="20000"/>
                  <a:lumOff val="8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TextBox 8"/>
          <p:cNvSpPr txBox="1"/>
          <p:nvPr/>
        </p:nvSpPr>
        <p:spPr>
          <a:xfrm>
            <a:off x="261853" y="690173"/>
            <a:ext cx="11480969" cy="221599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graphicFrame>
        <p:nvGraphicFramePr>
          <p:cNvPr id="4" name="Table 3"/>
          <p:cNvGraphicFramePr>
            <a:graphicFrameLocks noGrp="1"/>
          </p:cNvGraphicFramePr>
          <p:nvPr/>
        </p:nvGraphicFramePr>
        <p:xfrm>
          <a:off x="0" y="-2"/>
          <a:ext cx="12192000" cy="6979250"/>
        </p:xfrm>
        <a:graphic>
          <a:graphicData uri="http://schemas.openxmlformats.org/drawingml/2006/table">
            <a:tbl>
              <a:tblPr firstRow="1" bandRow="1">
                <a:tableStyleId>{5940675A-B579-460E-94D1-54222C63F5DA}</a:tableStyleId>
              </a:tblPr>
              <a:tblGrid>
                <a:gridCol w="4267200">
                  <a:extLst>
                    <a:ext uri="{9D8B030D-6E8A-4147-A177-3AD203B41FA5}">
                      <a16:colId xmlns:a16="http://schemas.microsoft.com/office/drawing/2014/main" val="20000"/>
                    </a:ext>
                  </a:extLst>
                </a:gridCol>
                <a:gridCol w="7924800">
                  <a:extLst>
                    <a:ext uri="{9D8B030D-6E8A-4147-A177-3AD203B41FA5}">
                      <a16:colId xmlns:a16="http://schemas.microsoft.com/office/drawing/2014/main" val="20001"/>
                    </a:ext>
                  </a:extLst>
                </a:gridCol>
              </a:tblGrid>
              <a:tr h="301159">
                <a:tc gridSpan="2">
                  <a:txBody>
                    <a:bodyPr/>
                    <a:lstStyle/>
                    <a:p>
                      <a:pPr algn="ctr"/>
                      <a:endParaRPr lang="en-GB" sz="1200" kern="1200" dirty="0">
                        <a:solidFill>
                          <a:schemeClr val="bg1"/>
                        </a:solidFill>
                        <a:effectLst/>
                        <a:latin typeface="+mn-lt"/>
                        <a:ea typeface="+mn-ea"/>
                        <a:cs typeface="+mn-cs"/>
                      </a:endParaRPr>
                    </a:p>
                  </a:txBody>
                  <a:tcPr>
                    <a:solidFill>
                      <a:schemeClr val="accent1"/>
                    </a:solidFill>
                  </a:tcPr>
                </a:tc>
                <a:tc hMerge="1">
                  <a:txBody>
                    <a:bodyPr/>
                    <a:lstStyle/>
                    <a:p>
                      <a:endParaRPr lang="en-GB"/>
                    </a:p>
                  </a:txBody>
                  <a:tcPr>
                    <a:solidFill>
                      <a:srgbClr val="FF3333"/>
                    </a:solidFill>
                  </a:tcPr>
                </a:tc>
                <a:extLst>
                  <a:ext uri="{0D108BD9-81ED-4DB2-BD59-A6C34878D82A}">
                    <a16:rowId xmlns:a16="http://schemas.microsoft.com/office/drawing/2014/main" val="10000"/>
                  </a:ext>
                </a:extLst>
              </a:tr>
              <a:tr h="623182">
                <a:tc>
                  <a:txBody>
                    <a:bodyPr/>
                    <a:lstStyle/>
                    <a:p>
                      <a:pPr algn="l"/>
                      <a:r>
                        <a:rPr lang="en-GB" sz="1200" b="1" kern="1200" dirty="0">
                          <a:solidFill>
                            <a:schemeClr val="tx1"/>
                          </a:solidFill>
                          <a:effectLst/>
                          <a:latin typeface="+mn-lt"/>
                          <a:ea typeface="+mn-ea"/>
                          <a:cs typeface="+mn-cs"/>
                        </a:rPr>
                        <a:t>Commissioning Priority:</a:t>
                      </a:r>
                      <a:endParaRPr lang="en-GB" sz="1200" kern="1200" dirty="0">
                        <a:solidFill>
                          <a:schemeClr val="tx1"/>
                        </a:solidFill>
                        <a:effectLst/>
                        <a:latin typeface="+mn-lt"/>
                        <a:ea typeface="+mn-ea"/>
                        <a:cs typeface="+mn-cs"/>
                      </a:endParaRPr>
                    </a:p>
                  </a:txBody>
                  <a:tcP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kern="1200" baseline="0" dirty="0">
                          <a:solidFill>
                            <a:schemeClr val="tx1"/>
                          </a:solidFill>
                          <a:effectLst/>
                          <a:latin typeface="Arial" panose="020B0604020202020204" pitchFamily="34" charset="0"/>
                          <a:ea typeface="+mn-ea"/>
                          <a:cs typeface="Arial" panose="020B0604020202020204" pitchFamily="34" charset="0"/>
                        </a:rPr>
                        <a:t>Progress Update</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b="1" kern="1200" baseline="0" dirty="0">
                        <a:solidFill>
                          <a:schemeClr val="tx1"/>
                        </a:solidFill>
                        <a:effectLst/>
                        <a:latin typeface="Arial" panose="020B0604020202020204" pitchFamily="34" charset="0"/>
                        <a:ea typeface="+mn-ea"/>
                        <a:cs typeface="Arial" panose="020B0604020202020204" pitchFamily="34" charset="0"/>
                      </a:endParaRPr>
                    </a:p>
                  </a:txBody>
                  <a:tcPr>
                    <a:solidFill>
                      <a:schemeClr val="accent1">
                        <a:lumMod val="20000"/>
                        <a:lumOff val="80000"/>
                      </a:schemeClr>
                    </a:solidFill>
                  </a:tcPr>
                </a:tc>
                <a:extLst>
                  <a:ext uri="{0D108BD9-81ED-4DB2-BD59-A6C34878D82A}">
                    <a16:rowId xmlns:a16="http://schemas.microsoft.com/office/drawing/2014/main" val="10001"/>
                  </a:ext>
                </a:extLst>
              </a:tr>
              <a:tr h="6054909">
                <a:tc>
                  <a:txBody>
                    <a:bodyPr/>
                    <a:lstStyle/>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endParaRPr lang="en-GB" sz="1200" kern="1200" dirty="0">
                        <a:solidFill>
                          <a:schemeClr val="tx1"/>
                        </a:solidFill>
                        <a:effectLst/>
                        <a:latin typeface="Arial" panose="020B0604020202020204" pitchFamily="34" charset="0"/>
                        <a:ea typeface="+mn-ea"/>
                        <a:cs typeface="Arial" panose="020B0604020202020204" pitchFamily="34" charset="0"/>
                      </a:endParaRPr>
                    </a:p>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200" kern="1200" dirty="0">
                          <a:solidFill>
                            <a:schemeClr val="tx1"/>
                          </a:solidFill>
                          <a:effectLst/>
                          <a:latin typeface="Arial" panose="020B0604020202020204" pitchFamily="34" charset="0"/>
                          <a:ea typeface="+mn-ea"/>
                          <a:cs typeface="Arial" panose="020B0604020202020204" pitchFamily="34" charset="0"/>
                        </a:rPr>
                        <a:t>We will monitor the risk of current market concentration in foster care and engage with kinship carers and foster carers to understand the potential longer-term impact of COVID 19 and the economic crisis on future intentions.  </a:t>
                      </a:r>
                    </a:p>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200" kern="1200" dirty="0">
                          <a:solidFill>
                            <a:schemeClr val="tx1"/>
                          </a:solidFill>
                          <a:effectLst/>
                          <a:latin typeface="Arial" panose="020B0604020202020204" pitchFamily="34" charset="0"/>
                          <a:ea typeface="+mn-ea"/>
                          <a:cs typeface="Arial" panose="020B0604020202020204" pitchFamily="34" charset="0"/>
                        </a:rPr>
                        <a:t>We will develop the in-house Fostering Service to meet demand for placements and ensure that foster carers have the necessary skills to care for children and young people with complex needs.</a:t>
                      </a:r>
                    </a:p>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200" kern="1200" dirty="0">
                          <a:solidFill>
                            <a:schemeClr val="tx1"/>
                          </a:solidFill>
                          <a:effectLst/>
                          <a:latin typeface="Arial" panose="020B0604020202020204" pitchFamily="34" charset="0"/>
                          <a:ea typeface="+mn-ea"/>
                          <a:cs typeface="Arial" panose="020B0604020202020204" pitchFamily="34" charset="0"/>
                        </a:rPr>
                        <a:t>Continue our efforts to recruit in-house foster carers.</a:t>
                      </a:r>
                    </a:p>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200" kern="1200" dirty="0">
                          <a:solidFill>
                            <a:schemeClr val="tx1"/>
                          </a:solidFill>
                          <a:effectLst/>
                          <a:latin typeface="Arial" panose="020B0604020202020204" pitchFamily="34" charset="0"/>
                          <a:ea typeface="+mn-ea"/>
                          <a:cs typeface="Arial" panose="020B0604020202020204" pitchFamily="34" charset="0"/>
                        </a:rPr>
                        <a:t>Work co-productively with the foster care market to redesign the local fostering service offer. This will include recruitment, training, rewards, short breaks, and initiatives, to increase the number of in-house foster carers available.</a:t>
                      </a:r>
                    </a:p>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200" kern="1200" dirty="0">
                          <a:solidFill>
                            <a:schemeClr val="tx1"/>
                          </a:solidFill>
                          <a:effectLst/>
                          <a:latin typeface="Arial" panose="020B0604020202020204" pitchFamily="34" charset="0"/>
                          <a:ea typeface="+mn-ea"/>
                          <a:cs typeface="Arial" panose="020B0604020202020204" pitchFamily="34" charset="0"/>
                        </a:rPr>
                        <a:t>Work with partners to develop foster carers skills and capacity to support children with complex needs and develop a support network around foster carers such as fast track and intensive support in crisis and specialist support in line with the “team around the child” approach.</a:t>
                      </a:r>
                    </a:p>
                  </a:txBody>
                  <a:tcPr marL="114300" marR="114300" marT="0" marB="0">
                    <a:solidFill>
                      <a:schemeClr val="bg1"/>
                    </a:solidFill>
                  </a:tcPr>
                </a:tc>
                <a:tc>
                  <a:txBody>
                    <a:bodyPr/>
                    <a:lstStyle/>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200" kern="1200" dirty="0">
                          <a:solidFill>
                            <a:schemeClr val="tx1"/>
                          </a:solidFill>
                          <a:effectLst/>
                          <a:latin typeface="Arial" panose="020B0604020202020204" pitchFamily="34" charset="0"/>
                          <a:ea typeface="+mn-ea"/>
                          <a:cs typeface="Arial" panose="020B0604020202020204" pitchFamily="34" charset="0"/>
                        </a:rPr>
                        <a:t>We have drafted a recruitment and retention.  </a:t>
                      </a:r>
                    </a:p>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200" kern="1200" dirty="0">
                          <a:solidFill>
                            <a:schemeClr val="tx1"/>
                          </a:solidFill>
                          <a:effectLst/>
                          <a:latin typeface="Arial" panose="020B0604020202020204" pitchFamily="34" charset="0"/>
                          <a:ea typeface="+mn-ea"/>
                          <a:cs typeface="Arial" panose="020B0604020202020204" pitchFamily="34" charset="0"/>
                        </a:rPr>
                        <a:t>We have made links with Education to support the promotion of fostering via schools. </a:t>
                      </a:r>
                    </a:p>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200" kern="1200" dirty="0">
                          <a:solidFill>
                            <a:schemeClr val="tx1"/>
                          </a:solidFill>
                          <a:effectLst/>
                          <a:latin typeface="Arial" panose="020B0604020202020204" pitchFamily="34" charset="0"/>
                          <a:ea typeface="+mn-ea"/>
                          <a:cs typeface="Arial" panose="020B0604020202020204" pitchFamily="34" charset="0"/>
                        </a:rPr>
                        <a:t>Ongoing work with other Council directorates to raise awareness of opportunities for foster carer recruitment. Plans are being made to increase corporate awareness through corporate plans and initiatives.  </a:t>
                      </a:r>
                    </a:p>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200" kern="1200" dirty="0">
                          <a:solidFill>
                            <a:schemeClr val="tx1"/>
                          </a:solidFill>
                          <a:effectLst/>
                          <a:latin typeface="Arial" panose="020B0604020202020204" pitchFamily="34" charset="0"/>
                          <a:ea typeface="+mn-ea"/>
                          <a:cs typeface="Arial" panose="020B0604020202020204" pitchFamily="34" charset="0"/>
                        </a:rPr>
                        <a:t>We have analysed the outcome of the skills audit of foster carers and a plan to address the identified gaps via training has been created.</a:t>
                      </a:r>
                    </a:p>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200" kern="1200" dirty="0">
                          <a:solidFill>
                            <a:schemeClr val="tx1"/>
                          </a:solidFill>
                          <a:effectLst/>
                          <a:latin typeface="Arial" panose="020B0604020202020204" pitchFamily="34" charset="0"/>
                          <a:ea typeface="+mn-ea"/>
                          <a:cs typeface="Arial" panose="020B0604020202020204" pitchFamily="34" charset="0"/>
                        </a:rPr>
                        <a:t>We have undertaken a review of short break carers and discussions have been held around best use of resource. </a:t>
                      </a:r>
                    </a:p>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200" kern="1200" dirty="0">
                          <a:solidFill>
                            <a:schemeClr val="tx1"/>
                          </a:solidFill>
                          <a:effectLst/>
                          <a:latin typeface="Arial" panose="020B0604020202020204" pitchFamily="34" charset="0"/>
                          <a:ea typeface="+mn-ea"/>
                          <a:cs typeface="Arial" panose="020B0604020202020204" pitchFamily="34" charset="0"/>
                        </a:rPr>
                        <a:t>We have prepared a long-term matching policy document.</a:t>
                      </a:r>
                    </a:p>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200" kern="1200" dirty="0">
                          <a:solidFill>
                            <a:schemeClr val="tx1"/>
                          </a:solidFill>
                          <a:effectLst/>
                          <a:latin typeface="Arial" panose="020B0604020202020204" pitchFamily="34" charset="0"/>
                          <a:ea typeface="+mn-ea"/>
                          <a:cs typeface="Arial" panose="020B0604020202020204" pitchFamily="34" charset="0"/>
                        </a:rPr>
                        <a:t>We have prepared for exploring the option of fostering or providing supported lodgings with Ukrainian support families (regional approach with the Vale of Glamorgan).</a:t>
                      </a:r>
                    </a:p>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200" kern="1200" dirty="0">
                          <a:solidFill>
                            <a:schemeClr val="tx1"/>
                          </a:solidFill>
                          <a:effectLst/>
                          <a:latin typeface="Arial" panose="020B0604020202020204" pitchFamily="34" charset="0"/>
                          <a:ea typeface="+mn-ea"/>
                          <a:cs typeface="Arial" panose="020B0604020202020204" pitchFamily="34" charset="0"/>
                        </a:rPr>
                        <a:t>We are rolling out a “Refer a friend” initiative.  </a:t>
                      </a:r>
                    </a:p>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200" kern="1200" dirty="0">
                          <a:solidFill>
                            <a:schemeClr val="tx1"/>
                          </a:solidFill>
                          <a:effectLst/>
                          <a:latin typeface="Arial" panose="020B0604020202020204" pitchFamily="34" charset="0"/>
                          <a:ea typeface="+mn-ea"/>
                          <a:cs typeface="Arial" panose="020B0604020202020204" pitchFamily="34" charset="0"/>
                        </a:rPr>
                        <a:t>We are monitoring the development of the Foster Wales draft business case to harmonise fees and allowances.</a:t>
                      </a:r>
                    </a:p>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200" kern="1200" dirty="0">
                          <a:solidFill>
                            <a:schemeClr val="tx1"/>
                          </a:solidFill>
                          <a:effectLst/>
                          <a:latin typeface="Arial" panose="020B0604020202020204" pitchFamily="34" charset="0"/>
                          <a:ea typeface="+mn-ea"/>
                          <a:cs typeface="Arial" panose="020B0604020202020204" pitchFamily="34" charset="0"/>
                        </a:rPr>
                        <a:t>Our social media plan is to be reviewed. </a:t>
                      </a:r>
                    </a:p>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200" kern="1200" dirty="0">
                          <a:solidFill>
                            <a:schemeClr val="tx1"/>
                          </a:solidFill>
                          <a:effectLst/>
                          <a:latin typeface="Arial" panose="020B0604020202020204" pitchFamily="34" charset="0"/>
                          <a:ea typeface="+mn-ea"/>
                          <a:cs typeface="Arial" panose="020B0604020202020204" pitchFamily="34" charset="0"/>
                        </a:rPr>
                        <a:t>Work will Continue to participate in the Foster Wales Work programme to share opportunities and reduce duplication.  </a:t>
                      </a:r>
                    </a:p>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200" kern="1200" dirty="0">
                          <a:solidFill>
                            <a:schemeClr val="tx1"/>
                          </a:solidFill>
                          <a:effectLst/>
                          <a:latin typeface="Arial" panose="020B0604020202020204" pitchFamily="34" charset="0"/>
                          <a:ea typeface="+mn-ea"/>
                          <a:cs typeface="Arial" panose="020B0604020202020204" pitchFamily="34" charset="0"/>
                        </a:rPr>
                        <a:t>Work is ongoing to develop data and electronic recording to improve the service.  </a:t>
                      </a:r>
                    </a:p>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200" kern="1200" dirty="0">
                          <a:solidFill>
                            <a:schemeClr val="tx1"/>
                          </a:solidFill>
                          <a:effectLst/>
                          <a:latin typeface="Arial" panose="020B0604020202020204" pitchFamily="34" charset="0"/>
                          <a:ea typeface="+mn-ea"/>
                          <a:cs typeface="Arial" panose="020B0604020202020204" pitchFamily="34" charset="0"/>
                        </a:rPr>
                        <a:t>We are working with all our commissioned partners to encourage and support highly skilled and experienced staff within their workforce to become foster carers. </a:t>
                      </a:r>
                    </a:p>
                  </a:txBody>
                  <a:tcPr marL="68580" marR="68580" marT="0" marB="0">
                    <a:solidFill>
                      <a:schemeClr val="bg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8176841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17">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itle 4">
            <a:extLst>
              <a:ext uri="{FF2B5EF4-FFF2-40B4-BE49-F238E27FC236}">
                <a16:creationId xmlns:a16="http://schemas.microsoft.com/office/drawing/2014/main" id="{90A6ADD8-87F4-C398-C3E2-DCB4EC52BA5A}"/>
              </a:ext>
            </a:extLst>
          </p:cNvPr>
          <p:cNvSpPr>
            <a:spLocks noGrp="1"/>
          </p:cNvSpPr>
          <p:nvPr>
            <p:ph type="title"/>
          </p:nvPr>
        </p:nvSpPr>
        <p:spPr>
          <a:xfrm>
            <a:off x="1371599" y="207818"/>
            <a:ext cx="9895951" cy="1033669"/>
          </a:xfrm>
        </p:spPr>
        <p:txBody>
          <a:bodyPr>
            <a:normAutofit/>
          </a:bodyPr>
          <a:lstStyle/>
          <a:p>
            <a:r>
              <a:rPr lang="en-GB" sz="4000" b="1" dirty="0">
                <a:solidFill>
                  <a:srgbClr val="FFFFFF"/>
                </a:solidFill>
              </a:rPr>
              <a:t>Children’s Services: Review of Themes</a:t>
            </a:r>
          </a:p>
        </p:txBody>
      </p:sp>
      <p:sp>
        <p:nvSpPr>
          <p:cNvPr id="7" name="Content Placeholder 6">
            <a:extLst>
              <a:ext uri="{FF2B5EF4-FFF2-40B4-BE49-F238E27FC236}">
                <a16:creationId xmlns:a16="http://schemas.microsoft.com/office/drawing/2014/main" id="{69937E08-FFD8-FF1F-83F6-CC8A42476241}"/>
              </a:ext>
            </a:extLst>
          </p:cNvPr>
          <p:cNvSpPr>
            <a:spLocks noGrp="1"/>
          </p:cNvSpPr>
          <p:nvPr>
            <p:ph idx="1"/>
          </p:nvPr>
        </p:nvSpPr>
        <p:spPr>
          <a:xfrm>
            <a:off x="1371599" y="1704975"/>
            <a:ext cx="9724031" cy="4945207"/>
          </a:xfrm>
        </p:spPr>
        <p:txBody>
          <a:bodyPr anchor="ctr">
            <a:normAutofit lnSpcReduction="10000"/>
          </a:bodyPr>
          <a:lstStyle/>
          <a:p>
            <a:pPr marL="0" indent="0">
              <a:buNone/>
            </a:pPr>
            <a:r>
              <a:rPr lang="en-GB" sz="1400" b="1" dirty="0">
                <a:latin typeface="Arial" panose="020B0604020202020204" pitchFamily="34" charset="0"/>
                <a:cs typeface="Arial" panose="020B0604020202020204" pitchFamily="34" charset="0"/>
              </a:rPr>
              <a:t>Advocacy services for children and families</a:t>
            </a:r>
          </a:p>
          <a:p>
            <a:pPr marL="0" indent="0">
              <a:buNone/>
            </a:pPr>
            <a:r>
              <a:rPr lang="en-GB" sz="1400" b="1" dirty="0">
                <a:latin typeface="Arial" panose="020B0604020202020204" pitchFamily="34" charset="0"/>
                <a:cs typeface="Arial" panose="020B0604020202020204" pitchFamily="34" charset="0"/>
              </a:rPr>
              <a:t>The report identified that:</a:t>
            </a:r>
          </a:p>
          <a:p>
            <a:pPr marL="0" indent="0">
              <a:buNone/>
            </a:pPr>
            <a:r>
              <a:rPr lang="en-GB" sz="1400" dirty="0">
                <a:latin typeface="Arial" panose="020B0604020202020204" pitchFamily="34" charset="0"/>
                <a:cs typeface="Arial" panose="020B0604020202020204" pitchFamily="34" charset="0"/>
              </a:rPr>
              <a:t>There is a national service specification for Advocacy. It provides some continuity across Wales. It is adapted by the region to meet local needs. </a:t>
            </a:r>
          </a:p>
          <a:p>
            <a:pPr marL="0" indent="0">
              <a:buNone/>
            </a:pPr>
            <a:r>
              <a:rPr lang="en-GB" sz="1400" dirty="0">
                <a:latin typeface="Arial" panose="020B0604020202020204" pitchFamily="34" charset="0"/>
                <a:cs typeface="Arial" panose="020B0604020202020204" pitchFamily="34" charset="0"/>
              </a:rPr>
              <a:t>There were no quality issues identified through the Quarterly Monitoring, or the provider’s quarterly Responsible Individual reviews at the time of writing the original Market Stability Report. Development of thematic reporting to inform strategic development was desired, as well as ongoing intelligence gathering to identify gaps in services and future service delivery needs. There was a recognised gap in service for children and young people within the Youth Justice system who are not on the child protection register or children looked after (CLA). </a:t>
            </a:r>
          </a:p>
          <a:p>
            <a:pPr marL="0" indent="0">
              <a:buNone/>
            </a:pPr>
            <a:r>
              <a:rPr lang="en-GB" sz="1400" dirty="0">
                <a:latin typeface="Arial" panose="020B0604020202020204" pitchFamily="34" charset="0"/>
                <a:cs typeface="Arial" panose="020B0604020202020204" pitchFamily="34" charset="0"/>
              </a:rPr>
              <a:t>The service was in a re-tendering process, with the aim of expanding the offer of Independent Visiting, maximising awareness through the active offer,  developing pathways to ensure feedback informs service delivery.</a:t>
            </a:r>
          </a:p>
          <a:p>
            <a:pPr marL="0" indent="0">
              <a:buNone/>
            </a:pPr>
            <a:r>
              <a:rPr lang="en-GB" sz="1400" dirty="0">
                <a:latin typeface="Arial" panose="020B0604020202020204" pitchFamily="34" charset="0"/>
                <a:cs typeface="Arial" panose="020B0604020202020204" pitchFamily="34" charset="0"/>
              </a:rPr>
              <a:t>The main risk was market sufficiency.  It was acknowledged that providers need flexibility within their contracts to meet the needs of the individuals.  In the longer-term, providers needed more certainty about future activity levels and funding to attract and maintain staff.</a:t>
            </a:r>
          </a:p>
          <a:p>
            <a:pPr marL="0" indent="0">
              <a:buNone/>
            </a:pPr>
            <a:r>
              <a:rPr lang="en-GB" sz="1400" b="1" dirty="0">
                <a:latin typeface="Arial" panose="020B0604020202020204" pitchFamily="34" charset="0"/>
                <a:cs typeface="Arial" panose="020B0604020202020204" pitchFamily="34" charset="0"/>
              </a:rPr>
              <a:t>Current position:</a:t>
            </a:r>
          </a:p>
          <a:p>
            <a:pPr marL="0" indent="0">
              <a:buNone/>
            </a:pPr>
            <a:r>
              <a:rPr lang="en-GB" sz="1400" dirty="0">
                <a:latin typeface="Arial" panose="020B0604020202020204" pitchFamily="34" charset="0"/>
                <a:cs typeface="Arial" panose="020B0604020202020204" pitchFamily="34" charset="0"/>
              </a:rPr>
              <a:t>The national service specification remains.  Regional contract tendered and awarded by the Vale of Glamorgan as lead commissioner in January 2023.  This provides the long-term stability about future activity and fee levels, desired by providers so that they can invest in staffing and delivering the model. The performance of the provider is meeting expectations and currently referrals are within service level capacity.  Work is ongoing to increase awareness, encourage referrals from a wider range of professionals and improve the quality of referrals.  This is anticipated to further increase demand . Recruitment of volunteer Independent Visitors is proving challenging in the current climate.  </a:t>
            </a:r>
          </a:p>
          <a:p>
            <a:pPr marL="0" indent="0">
              <a:buNone/>
            </a:pPr>
            <a:endParaRPr lang="en-GB"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032606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Text&#10;&#10;Description automatically generated with medium confidence">
            <a:extLst>
              <a:ext uri="{FF2B5EF4-FFF2-40B4-BE49-F238E27FC236}">
                <a16:creationId xmlns:a16="http://schemas.microsoft.com/office/drawing/2014/main" id="{E22A2B65-46FE-8058-B6F3-F0FDF537C62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857"/>
            <a:ext cx="12192000" cy="6857143"/>
          </a:xfrm>
          <a:prstGeom prst="rect">
            <a:avLst/>
          </a:prstGeom>
        </p:spPr>
      </p:pic>
      <p:sp>
        <p:nvSpPr>
          <p:cNvPr id="7" name="TextBox 6"/>
          <p:cNvSpPr txBox="1"/>
          <p:nvPr/>
        </p:nvSpPr>
        <p:spPr>
          <a:xfrm>
            <a:off x="967874" y="1240589"/>
            <a:ext cx="9422063" cy="369332"/>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B441BD36-0FF3-3965-5BE0-FDCA82C3F6AE}"/>
              </a:ext>
            </a:extLst>
          </p:cNvPr>
          <p:cNvSpPr/>
          <p:nvPr/>
        </p:nvSpPr>
        <p:spPr>
          <a:xfrm>
            <a:off x="0" y="857"/>
            <a:ext cx="12192000" cy="5033876"/>
          </a:xfrm>
          <a:prstGeom prst="rect">
            <a:avLst/>
          </a:prstGeom>
          <a:gradFill flip="none" rotWithShape="1">
            <a:gsLst>
              <a:gs pos="30000">
                <a:schemeClr val="bg1"/>
              </a:gs>
              <a:gs pos="100000">
                <a:schemeClr val="accent6">
                  <a:lumMod val="20000"/>
                  <a:lumOff val="8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TextBox 8"/>
          <p:cNvSpPr txBox="1"/>
          <p:nvPr/>
        </p:nvSpPr>
        <p:spPr>
          <a:xfrm>
            <a:off x="261853" y="690173"/>
            <a:ext cx="11480969" cy="221599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graphicFrame>
        <p:nvGraphicFramePr>
          <p:cNvPr id="4" name="Table 3"/>
          <p:cNvGraphicFramePr>
            <a:graphicFrameLocks noGrp="1"/>
          </p:cNvGraphicFramePr>
          <p:nvPr/>
        </p:nvGraphicFramePr>
        <p:xfrm>
          <a:off x="1" y="0"/>
          <a:ext cx="12192000" cy="6857143"/>
        </p:xfrm>
        <a:graphic>
          <a:graphicData uri="http://schemas.openxmlformats.org/drawingml/2006/table">
            <a:tbl>
              <a:tblPr firstRow="1" bandRow="1">
                <a:tableStyleId>{5940675A-B579-460E-94D1-54222C63F5DA}</a:tableStyleId>
              </a:tblPr>
              <a:tblGrid>
                <a:gridCol w="3593806">
                  <a:extLst>
                    <a:ext uri="{9D8B030D-6E8A-4147-A177-3AD203B41FA5}">
                      <a16:colId xmlns:a16="http://schemas.microsoft.com/office/drawing/2014/main" val="20000"/>
                    </a:ext>
                  </a:extLst>
                </a:gridCol>
                <a:gridCol w="8598194">
                  <a:extLst>
                    <a:ext uri="{9D8B030D-6E8A-4147-A177-3AD203B41FA5}">
                      <a16:colId xmlns:a16="http://schemas.microsoft.com/office/drawing/2014/main" val="20001"/>
                    </a:ext>
                  </a:extLst>
                </a:gridCol>
              </a:tblGrid>
              <a:tr h="291679">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effectLst/>
                        <a:latin typeface="+mn-lt"/>
                        <a:ea typeface="+mn-ea"/>
                        <a:cs typeface="+mn-cs"/>
                      </a:endParaRPr>
                    </a:p>
                  </a:txBody>
                  <a:tcPr>
                    <a:solidFill>
                      <a:schemeClr val="accent1"/>
                    </a:solidFill>
                  </a:tcPr>
                </a:tc>
                <a:tc hMerge="1">
                  <a:txBody>
                    <a:bodyPr/>
                    <a:lstStyle/>
                    <a:p>
                      <a:endParaRPr lang="en-GB"/>
                    </a:p>
                  </a:txBody>
                  <a:tcPr>
                    <a:solidFill>
                      <a:srgbClr val="FF3333"/>
                    </a:solidFill>
                  </a:tcPr>
                </a:tc>
                <a:extLst>
                  <a:ext uri="{0D108BD9-81ED-4DB2-BD59-A6C34878D82A}">
                    <a16:rowId xmlns:a16="http://schemas.microsoft.com/office/drawing/2014/main" val="10000"/>
                  </a:ext>
                </a:extLst>
              </a:tr>
              <a:tr h="472768">
                <a:tc>
                  <a:txBody>
                    <a:bodyPr/>
                    <a:lstStyle/>
                    <a:p>
                      <a:pPr algn="l"/>
                      <a:r>
                        <a:rPr lang="en-GB" sz="1200" b="1" kern="1200" dirty="0">
                          <a:solidFill>
                            <a:schemeClr val="tx1"/>
                          </a:solidFill>
                          <a:effectLst/>
                          <a:latin typeface="+mn-lt"/>
                          <a:ea typeface="+mn-ea"/>
                          <a:cs typeface="+mn-cs"/>
                        </a:rPr>
                        <a:t>Commissioning Priority:</a:t>
                      </a:r>
                    </a:p>
                  </a:txBody>
                  <a:tcP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kern="1200" baseline="0" dirty="0">
                          <a:solidFill>
                            <a:schemeClr val="tx1"/>
                          </a:solidFill>
                          <a:effectLst/>
                          <a:latin typeface="Arial" panose="020B0604020202020204" pitchFamily="34" charset="0"/>
                          <a:ea typeface="+mn-ea"/>
                          <a:cs typeface="Arial" panose="020B0604020202020204" pitchFamily="34" charset="0"/>
                        </a:rPr>
                        <a:t>Progress Update</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b="1" kern="1200" baseline="0" dirty="0">
                        <a:solidFill>
                          <a:schemeClr val="tx1"/>
                        </a:solidFill>
                        <a:effectLst/>
                        <a:latin typeface="Arial" panose="020B0604020202020204" pitchFamily="34" charset="0"/>
                        <a:ea typeface="+mn-ea"/>
                        <a:cs typeface="Arial" panose="020B0604020202020204" pitchFamily="34" charset="0"/>
                      </a:endParaRPr>
                    </a:p>
                  </a:txBody>
                  <a:tcPr>
                    <a:solidFill>
                      <a:schemeClr val="accent1">
                        <a:lumMod val="20000"/>
                        <a:lumOff val="80000"/>
                      </a:schemeClr>
                    </a:solidFill>
                  </a:tcPr>
                </a:tc>
                <a:extLst>
                  <a:ext uri="{0D108BD9-81ED-4DB2-BD59-A6C34878D82A}">
                    <a16:rowId xmlns:a16="http://schemas.microsoft.com/office/drawing/2014/main" val="10001"/>
                  </a:ext>
                </a:extLst>
              </a:tr>
              <a:tr h="6092696">
                <a:tc>
                  <a:txBody>
                    <a:bodyPr/>
                    <a:lstStyle/>
                    <a:p>
                      <a:pPr marL="0" marR="0" lvl="0" indent="0" algn="l" defTabSz="914400" rtl="0" eaLnBrk="1" fontAlgn="auto" latinLnBrk="0" hangingPunct="1">
                        <a:lnSpc>
                          <a:spcPct val="107000"/>
                        </a:lnSpc>
                        <a:spcBef>
                          <a:spcPts val="1000"/>
                        </a:spcBef>
                        <a:spcAft>
                          <a:spcPts val="0"/>
                        </a:spcAft>
                        <a:buClrTx/>
                        <a:buSzTx/>
                        <a:buFont typeface="Symbol" panose="05050102010706020507" pitchFamily="18" charset="2"/>
                        <a:buNone/>
                        <a:tabLst/>
                        <a:defRPr/>
                      </a:pPr>
                      <a:endParaRPr lang="en-GB" sz="1200" b="1" kern="1200" dirty="0">
                        <a:solidFill>
                          <a:schemeClr val="tx1"/>
                        </a:solidFill>
                        <a:effectLst/>
                        <a:latin typeface="+mn-lt"/>
                        <a:ea typeface="+mn-ea"/>
                        <a:cs typeface="+mn-cs"/>
                      </a:endParaRPr>
                    </a:p>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200" kern="1200" dirty="0">
                          <a:solidFill>
                            <a:schemeClr val="tx1"/>
                          </a:solidFill>
                          <a:effectLst/>
                          <a:latin typeface="Arial" panose="020B0604020202020204" pitchFamily="34" charset="0"/>
                          <a:ea typeface="+mn-ea"/>
                          <a:cs typeface="Arial" panose="020B0604020202020204" pitchFamily="34" charset="0"/>
                        </a:rPr>
                        <a:t>To collaborate closely with our provider market and to give providers certainty about future activity and fee levels. Without this certainty they will not have the confidence needed to invest to modernise service models and expand capacity where needed. </a:t>
                      </a:r>
                    </a:p>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200" kern="1200" noProof="0" dirty="0">
                          <a:solidFill>
                            <a:schemeClr val="tx1"/>
                          </a:solidFill>
                          <a:effectLst/>
                          <a:latin typeface="Arial" panose="020B0604020202020204" pitchFamily="34" charset="0"/>
                          <a:ea typeface="+mn-ea"/>
                          <a:cs typeface="Arial" panose="020B0604020202020204" pitchFamily="34" charset="0"/>
                        </a:rPr>
                        <a:t>We will review the information produced through thematic reports and contract monitoring to inform future service delivery and identification of gaps in service. </a:t>
                      </a:r>
                    </a:p>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200" kern="1200" noProof="0" dirty="0">
                          <a:solidFill>
                            <a:schemeClr val="tx1"/>
                          </a:solidFill>
                          <a:effectLst/>
                          <a:latin typeface="Arial" panose="020B0604020202020204" pitchFamily="34" charset="0"/>
                          <a:ea typeface="+mn-ea"/>
                          <a:cs typeface="Arial" panose="020B0604020202020204" pitchFamily="34" charset="0"/>
                        </a:rPr>
                        <a:t>We will work with providers as part of a new Regional Contract, the active offer </a:t>
                      </a:r>
                      <a:r>
                        <a:rPr lang="en-GB" sz="1200" kern="1200" noProof="0" dirty="0" err="1">
                          <a:solidFill>
                            <a:schemeClr val="tx1"/>
                          </a:solidFill>
                          <a:effectLst/>
                          <a:latin typeface="Arial" panose="020B0604020202020204" pitchFamily="34" charset="0"/>
                          <a:ea typeface="+mn-ea"/>
                          <a:cs typeface="Arial" panose="020B0604020202020204" pitchFamily="34" charset="0"/>
                        </a:rPr>
                        <a:t>KPI</a:t>
                      </a:r>
                      <a:r>
                        <a:rPr lang="en-GB" sz="1200" kern="1200" noProof="0" dirty="0">
                          <a:solidFill>
                            <a:schemeClr val="tx1"/>
                          </a:solidFill>
                          <a:effectLst/>
                          <a:latin typeface="Arial" panose="020B0604020202020204" pitchFamily="34" charset="0"/>
                          <a:ea typeface="+mn-ea"/>
                          <a:cs typeface="Arial" panose="020B0604020202020204" pitchFamily="34" charset="0"/>
                        </a:rPr>
                        <a:t> should allow flexibility within the services being commissioned so they meet the needs of the individual.  </a:t>
                      </a:r>
                    </a:p>
                    <a:p>
                      <a:pPr marL="457200" lvl="1" indent="0">
                        <a:buFont typeface="Arial" panose="020B0604020202020204" pitchFamily="34" charset="0"/>
                        <a:buNone/>
                      </a:pPr>
                      <a:endParaRPr lang="en-GB" sz="1200" kern="1200" dirty="0">
                        <a:solidFill>
                          <a:schemeClr val="tx1"/>
                        </a:solidFill>
                        <a:effectLst/>
                        <a:latin typeface="Arial" panose="020B0604020202020204" pitchFamily="34" charset="0"/>
                        <a:ea typeface="+mn-ea"/>
                        <a:cs typeface="Arial" panose="020B0604020202020204" pitchFamily="34" charset="0"/>
                      </a:endParaRPr>
                    </a:p>
                  </a:txBody>
                  <a:tcPr marL="114300" marR="114300" marT="0" marB="0">
                    <a:solidFill>
                      <a:schemeClr val="bg1"/>
                    </a:solidFill>
                  </a:tcPr>
                </a:tc>
                <a:tc>
                  <a:txBody>
                    <a:bodyPr/>
                    <a:lstStyle/>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200" dirty="0">
                          <a:solidFill>
                            <a:schemeClr val="tx1"/>
                          </a:solidFill>
                          <a:latin typeface="Arial" panose="020B0604020202020204" pitchFamily="34" charset="0"/>
                          <a:cs typeface="Arial" panose="020B0604020202020204" pitchFamily="34" charset="0"/>
                        </a:rPr>
                        <a:t>A contract commenced in January 2023 for 4 years with the option to extend for an additional 4 years. There are 2 lots to the contract:  Lot 1: Independent Professional Advocacy Service.  Lot 2: Independent Visiting Service.  </a:t>
                      </a:r>
                    </a:p>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200" dirty="0">
                          <a:solidFill>
                            <a:schemeClr val="tx1"/>
                          </a:solidFill>
                          <a:latin typeface="Arial" panose="020B0604020202020204" pitchFamily="34" charset="0"/>
                          <a:cs typeface="Arial" panose="020B0604020202020204" pitchFamily="34" charset="0"/>
                        </a:rPr>
                        <a:t>Training has been delivered to business support teams to improve the quality of referrals.</a:t>
                      </a:r>
                    </a:p>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200" dirty="0">
                          <a:solidFill>
                            <a:schemeClr val="tx1"/>
                          </a:solidFill>
                          <a:latin typeface="Arial" panose="020B0604020202020204" pitchFamily="34" charset="0"/>
                          <a:cs typeface="Arial" panose="020B0604020202020204" pitchFamily="34" charset="0"/>
                        </a:rPr>
                        <a:t>Discussions in progress with the provider to increase the numbers of volunteer Independent Visitors in the workforce. </a:t>
                      </a:r>
                    </a:p>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200" dirty="0">
                          <a:solidFill>
                            <a:schemeClr val="tx1"/>
                          </a:solidFill>
                          <a:latin typeface="Arial" panose="020B0604020202020204" pitchFamily="34" charset="0"/>
                          <a:cs typeface="Arial" panose="020B0604020202020204" pitchFamily="34" charset="0"/>
                        </a:rPr>
                        <a:t>Work is underway to improve reporting to the Local Authority, and to crossmatch data with Local Authority data.  Further work is needed with the provider, on developing thematic reporting.  </a:t>
                      </a:r>
                    </a:p>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200" dirty="0">
                          <a:solidFill>
                            <a:schemeClr val="tx1"/>
                          </a:solidFill>
                          <a:latin typeface="Arial" panose="020B0604020202020204" pitchFamily="34" charset="0"/>
                          <a:cs typeface="Arial" panose="020B0604020202020204" pitchFamily="34" charset="0"/>
                        </a:rPr>
                        <a:t>Work is ongoing to increase awareness and encourage referrals from a wider range of professionals.  This will need ongoing refreshing throughout the period of the contract.</a:t>
                      </a:r>
                    </a:p>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200" dirty="0">
                          <a:solidFill>
                            <a:schemeClr val="tx1"/>
                          </a:solidFill>
                          <a:latin typeface="Arial" panose="020B0604020202020204" pitchFamily="34" charset="0"/>
                          <a:cs typeface="Arial" panose="020B0604020202020204" pitchFamily="34" charset="0"/>
                        </a:rPr>
                        <a:t>The Mind Of My Own App is procured by the Council as an electronic engagement tool for young people to feedback to professionals. Consideration is being given to how to further the reach / uptake.  </a:t>
                      </a:r>
                    </a:p>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200" dirty="0">
                          <a:solidFill>
                            <a:schemeClr val="tx1"/>
                          </a:solidFill>
                          <a:latin typeface="Arial" panose="020B0604020202020204" pitchFamily="34" charset="0"/>
                          <a:cs typeface="Arial" panose="020B0604020202020204" pitchFamily="34" charset="0"/>
                        </a:rPr>
                        <a:t>There are strong partnership working between the Youth Offending Team and the commissioned  Provider Media Academy Cymru in delivering the Divert service.  This is an early intervention service to divert children using Youth Restorative Disposals as an alternative to charging. This service advocates for young people by ensuring partner stakeholders are engaging with community stakeholders so that referrals can be made to mainstream and specialist activities in the community.  The service also carries out the duties of an Appropriate Adult when requested.  </a:t>
                      </a:r>
                    </a:p>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lang="en-GB" sz="1200" dirty="0">
                          <a:solidFill>
                            <a:schemeClr val="tx1"/>
                          </a:solidFill>
                          <a:latin typeface="Arial" panose="020B0604020202020204" pitchFamily="34" charset="0"/>
                          <a:cs typeface="Arial" panose="020B0604020202020204" pitchFamily="34" charset="0"/>
                        </a:rPr>
                        <a:t>Parental Advocacy is provided through a spot purchase arrangement </a:t>
                      </a:r>
                      <a:r>
                        <a:rPr lang="en-GB" sz="1200" kern="1200" dirty="0">
                          <a:solidFill>
                            <a:schemeClr val="tx1"/>
                          </a:solidFill>
                          <a:latin typeface="Arial" panose="020B0604020202020204" pitchFamily="34" charset="0"/>
                          <a:ea typeface="+mn-ea"/>
                          <a:cs typeface="Arial" panose="020B0604020202020204" pitchFamily="34" charset="0"/>
                        </a:rPr>
                        <a:t>via the Adult Advocacy Gateway and through the Welsh Government funded Pilot for Parents in PLO pre-proceedings which is commissioned through </a:t>
                      </a:r>
                      <a:r>
                        <a:rPr lang="en-GB" sz="1200" kern="1200" dirty="0" err="1">
                          <a:solidFill>
                            <a:schemeClr val="tx1"/>
                          </a:solidFill>
                          <a:latin typeface="Arial" panose="020B0604020202020204" pitchFamily="34" charset="0"/>
                          <a:ea typeface="+mn-ea"/>
                          <a:cs typeface="Arial" panose="020B0604020202020204" pitchFamily="34" charset="0"/>
                        </a:rPr>
                        <a:t>NYAS</a:t>
                      </a:r>
                      <a:r>
                        <a:rPr lang="en-GB" sz="1200" kern="1200" dirty="0">
                          <a:solidFill>
                            <a:schemeClr val="tx1"/>
                          </a:solidFill>
                          <a:latin typeface="Arial" panose="020B0604020202020204" pitchFamily="34" charset="0"/>
                          <a:ea typeface="+mn-ea"/>
                          <a:cs typeface="Arial" panose="020B0604020202020204" pitchFamily="34" charset="0"/>
                        </a:rPr>
                        <a:t>.</a:t>
                      </a:r>
                    </a:p>
                  </a:txBody>
                  <a:tcPr marL="68580" marR="68580" marT="0" marB="0">
                    <a:solidFill>
                      <a:schemeClr val="bg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559031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ECB57F9-A021-1290-0049-15C43A964E81}"/>
            </a:ext>
          </a:extLst>
        </p:cNvPr>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3EF8C718-AFA3-5E61-2AF5-3898A00619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A5F723E6-4CB9-8592-6B8C-4FC1A7A9B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ABE25AE5-9BC8-4ADE-BB22-291C680C20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17">
            <a:extLst>
              <a:ext uri="{FF2B5EF4-FFF2-40B4-BE49-F238E27FC236}">
                <a16:creationId xmlns:a16="http://schemas.microsoft.com/office/drawing/2014/main" id="{97AACE74-4069-6987-EA61-B55B8D5E18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7760C0EB-9815-7A85-B948-5651CB7359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itle 4">
            <a:extLst>
              <a:ext uri="{FF2B5EF4-FFF2-40B4-BE49-F238E27FC236}">
                <a16:creationId xmlns:a16="http://schemas.microsoft.com/office/drawing/2014/main" id="{09B4F30B-338C-607F-4970-2AD6AB1E9554}"/>
              </a:ext>
            </a:extLst>
          </p:cNvPr>
          <p:cNvSpPr>
            <a:spLocks noGrp="1"/>
          </p:cNvSpPr>
          <p:nvPr>
            <p:ph type="title"/>
          </p:nvPr>
        </p:nvSpPr>
        <p:spPr>
          <a:xfrm>
            <a:off x="1371599" y="207818"/>
            <a:ext cx="9895951" cy="1033669"/>
          </a:xfrm>
        </p:spPr>
        <p:txBody>
          <a:bodyPr>
            <a:normAutofit/>
          </a:bodyPr>
          <a:lstStyle/>
          <a:p>
            <a:r>
              <a:rPr lang="en-GB" sz="4000" b="1" dirty="0">
                <a:solidFill>
                  <a:srgbClr val="FFFFFF"/>
                </a:solidFill>
              </a:rPr>
              <a:t>Children’s Services: Review of Themes</a:t>
            </a:r>
          </a:p>
        </p:txBody>
      </p:sp>
      <p:sp>
        <p:nvSpPr>
          <p:cNvPr id="7" name="Content Placeholder 6">
            <a:extLst>
              <a:ext uri="{FF2B5EF4-FFF2-40B4-BE49-F238E27FC236}">
                <a16:creationId xmlns:a16="http://schemas.microsoft.com/office/drawing/2014/main" id="{1255DCF2-D3D4-806F-E683-CD31E2FC41D8}"/>
              </a:ext>
            </a:extLst>
          </p:cNvPr>
          <p:cNvSpPr>
            <a:spLocks noGrp="1"/>
          </p:cNvSpPr>
          <p:nvPr>
            <p:ph idx="1"/>
          </p:nvPr>
        </p:nvSpPr>
        <p:spPr>
          <a:xfrm>
            <a:off x="1371599" y="1704975"/>
            <a:ext cx="9724031" cy="4945207"/>
          </a:xfrm>
        </p:spPr>
        <p:txBody>
          <a:bodyPr anchor="ctr">
            <a:normAutofit/>
          </a:bodyPr>
          <a:lstStyle/>
          <a:p>
            <a:pPr marL="0" indent="0">
              <a:buNone/>
            </a:pPr>
            <a:r>
              <a:rPr lang="en-GB" sz="1400" b="1" dirty="0">
                <a:effectLst/>
                <a:latin typeface="Arial" panose="020B0604020202020204" pitchFamily="34" charset="0"/>
                <a:ea typeface="Calibri" panose="020F0502020204030204" pitchFamily="34" charset="0"/>
                <a:cs typeface="Times New Roman" panose="02020603050405020304" pitchFamily="18" charset="0"/>
              </a:rPr>
              <a:t>Re-balancing the Market by Commissioning Section 16 Service Providers to Deliver a Range of Care and Support and Preventative Services</a:t>
            </a:r>
            <a:endParaRPr lang="en-GB" sz="1400" dirty="0"/>
          </a:p>
          <a:p>
            <a:pPr marL="0" indent="0">
              <a:buNone/>
            </a:pPr>
            <a:r>
              <a:rPr lang="en-GB" sz="1600" b="1" dirty="0"/>
              <a:t>The report identified that:</a:t>
            </a:r>
          </a:p>
          <a:p>
            <a:r>
              <a:rPr lang="en-GB" sz="1400" kern="100" dirty="0">
                <a:effectLst/>
                <a:latin typeface="Arial" panose="020B0604020202020204" pitchFamily="34" charset="0"/>
                <a:ea typeface="Calibri" panose="020F0502020204030204" pitchFamily="34" charset="0"/>
              </a:rPr>
              <a:t>The report identified that it was difficult to build up a clear picture of the overall market share of ‘not-for-private-profit’ (Section 16) or in-house provision within or between regions. It is hoped that this will improve as a result of the Welsh Government’s Rebalancing Care and Support Programme which includes further development of regional Section 16 Forums (previously known as ‘Social Value Forums’).  </a:t>
            </a:r>
            <a:endParaRPr lang="en-GB" sz="1400" kern="100" dirty="0">
              <a:effectLst/>
              <a:latin typeface="Calibri" panose="020F0502020204030204" pitchFamily="34" charset="0"/>
              <a:ea typeface="Calibri" panose="020F0502020204030204" pitchFamily="34" charset="0"/>
            </a:endParaRPr>
          </a:p>
          <a:p>
            <a:pPr marL="0" indent="0">
              <a:buNone/>
            </a:pPr>
            <a:r>
              <a:rPr lang="en-GB" sz="1600" b="1" dirty="0"/>
              <a:t>Current position:</a:t>
            </a:r>
          </a:p>
          <a:p>
            <a:r>
              <a:rPr lang="en-GB" sz="1400" dirty="0">
                <a:latin typeface="Arial" panose="020B0604020202020204" pitchFamily="34" charset="0"/>
                <a:cs typeface="Arial" panose="020B0604020202020204" pitchFamily="34" charset="0"/>
              </a:rPr>
              <a:t>Work is commencing in February 2024 to plan for the launch of a new section 16 service provider forum. </a:t>
            </a:r>
          </a:p>
          <a:p>
            <a:r>
              <a:rPr lang="en-GB" sz="1400" dirty="0">
                <a:latin typeface="Arial" panose="020B0604020202020204" pitchFamily="34" charset="0"/>
                <a:cs typeface="Arial" panose="020B0604020202020204" pitchFamily="34" charset="0"/>
              </a:rPr>
              <a:t>Links to be made with Adult Services forum to address any cross-cutting themes.</a:t>
            </a:r>
          </a:p>
          <a:p>
            <a:pPr marL="0" indent="0">
              <a:buNone/>
            </a:pPr>
            <a:endParaRPr lang="en-GB"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965519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Text&#10;&#10;Description automatically generated with medium confidence">
            <a:extLst>
              <a:ext uri="{FF2B5EF4-FFF2-40B4-BE49-F238E27FC236}">
                <a16:creationId xmlns:a16="http://schemas.microsoft.com/office/drawing/2014/main" id="{E22A2B65-46FE-8058-B6F3-F0FDF537C6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2401"/>
            <a:ext cx="12192000" cy="6857143"/>
          </a:xfrm>
          <a:prstGeom prst="rect">
            <a:avLst/>
          </a:prstGeom>
        </p:spPr>
      </p:pic>
      <p:sp>
        <p:nvSpPr>
          <p:cNvPr id="7" name="TextBox 6"/>
          <p:cNvSpPr txBox="1"/>
          <p:nvPr/>
        </p:nvSpPr>
        <p:spPr>
          <a:xfrm>
            <a:off x="967874" y="1240589"/>
            <a:ext cx="9422063" cy="369332"/>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B441BD36-0FF3-3965-5BE0-FDCA82C3F6AE}"/>
              </a:ext>
            </a:extLst>
          </p:cNvPr>
          <p:cNvSpPr/>
          <p:nvPr/>
        </p:nvSpPr>
        <p:spPr>
          <a:xfrm>
            <a:off x="0" y="857"/>
            <a:ext cx="12192000" cy="5033876"/>
          </a:xfrm>
          <a:prstGeom prst="rect">
            <a:avLst/>
          </a:prstGeom>
          <a:gradFill flip="none" rotWithShape="1">
            <a:gsLst>
              <a:gs pos="30000">
                <a:schemeClr val="bg1"/>
              </a:gs>
              <a:gs pos="100000">
                <a:schemeClr val="accent6">
                  <a:lumMod val="20000"/>
                  <a:lumOff val="8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TextBox 8"/>
          <p:cNvSpPr txBox="1"/>
          <p:nvPr/>
        </p:nvSpPr>
        <p:spPr>
          <a:xfrm>
            <a:off x="261853" y="690173"/>
            <a:ext cx="11480969" cy="221599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2" name="Rounded Rectangle 1"/>
          <p:cNvSpPr/>
          <p:nvPr/>
        </p:nvSpPr>
        <p:spPr>
          <a:xfrm>
            <a:off x="967874" y="5248665"/>
            <a:ext cx="10774948" cy="1619956"/>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4" name="Table 3"/>
          <p:cNvGraphicFramePr>
            <a:graphicFrameLocks noGrp="1"/>
          </p:cNvGraphicFramePr>
          <p:nvPr/>
        </p:nvGraphicFramePr>
        <p:xfrm>
          <a:off x="0" y="22401"/>
          <a:ext cx="12191999" cy="6857143"/>
        </p:xfrm>
        <a:graphic>
          <a:graphicData uri="http://schemas.openxmlformats.org/drawingml/2006/table">
            <a:tbl>
              <a:tblPr firstRow="1" bandRow="1">
                <a:tableStyleId>{5940675A-B579-460E-94D1-54222C63F5DA}</a:tableStyleId>
              </a:tblPr>
              <a:tblGrid>
                <a:gridCol w="4851210">
                  <a:extLst>
                    <a:ext uri="{9D8B030D-6E8A-4147-A177-3AD203B41FA5}">
                      <a16:colId xmlns:a16="http://schemas.microsoft.com/office/drawing/2014/main" val="20000"/>
                    </a:ext>
                  </a:extLst>
                </a:gridCol>
                <a:gridCol w="7340789">
                  <a:extLst>
                    <a:ext uri="{9D8B030D-6E8A-4147-A177-3AD203B41FA5}">
                      <a16:colId xmlns:a16="http://schemas.microsoft.com/office/drawing/2014/main" val="20001"/>
                    </a:ext>
                  </a:extLst>
                </a:gridCol>
              </a:tblGrid>
              <a:tr h="1367652">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kern="1200" dirty="0">
                          <a:solidFill>
                            <a:schemeClr val="bg1"/>
                          </a:solidFill>
                          <a:effectLst/>
                          <a:latin typeface="+mn-lt"/>
                          <a:ea typeface="+mn-ea"/>
                          <a:cs typeface="+mn-cs"/>
                        </a:rPr>
                        <a:t>Re-balancing the Market by Commissioning Section 16 Service Providers to Deliver a Range of Care and Support and Preventative Services</a:t>
                      </a:r>
                      <a:endParaRPr lang="en-GB" sz="1800" kern="1200" dirty="0">
                        <a:solidFill>
                          <a:schemeClr val="bg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dirty="0">
                        <a:solidFill>
                          <a:schemeClr val="bg1"/>
                        </a:solidFill>
                        <a:latin typeface="Arial" panose="020B0604020202020204" pitchFamily="34" charset="0"/>
                        <a:cs typeface="Arial" panose="020B0604020202020204" pitchFamily="34" charset="0"/>
                      </a:endParaRPr>
                    </a:p>
                  </a:txBody>
                  <a:tcPr>
                    <a:solidFill>
                      <a:schemeClr val="accent1"/>
                    </a:solidFill>
                  </a:tcPr>
                </a:tc>
                <a:tc hMerge="1">
                  <a:txBody>
                    <a:bodyPr/>
                    <a:lstStyle/>
                    <a:p>
                      <a:endParaRPr lang="en-GB"/>
                    </a:p>
                  </a:txBody>
                  <a:tcPr>
                    <a:solidFill>
                      <a:srgbClr val="FF3333"/>
                    </a:solidFill>
                  </a:tcPr>
                </a:tc>
                <a:extLst>
                  <a:ext uri="{0D108BD9-81ED-4DB2-BD59-A6C34878D82A}">
                    <a16:rowId xmlns:a16="http://schemas.microsoft.com/office/drawing/2014/main" val="10000"/>
                  </a:ext>
                </a:extLst>
              </a:tr>
              <a:tr h="7267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dirty="0">
                          <a:latin typeface="Arial" panose="020B0604020202020204" pitchFamily="34" charset="0"/>
                          <a:cs typeface="Arial" panose="020B0604020202020204" pitchFamily="34" charset="0"/>
                        </a:rPr>
                        <a:t>Commissioning Priority:</a:t>
                      </a:r>
                      <a:endParaRPr lang="en-GB" sz="1600" b="0" dirty="0">
                        <a:latin typeface="Arial" panose="020B0604020202020204" pitchFamily="34" charset="0"/>
                        <a:cs typeface="Arial" panose="020B0604020202020204" pitchFamily="34" charset="0"/>
                      </a:endParaRPr>
                    </a:p>
                  </a:txBody>
                  <a:tcPr>
                    <a:solidFill>
                      <a:srgbClr val="D9E2FF"/>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b="1" kern="1200" baseline="0" dirty="0">
                          <a:solidFill>
                            <a:schemeClr val="tx1"/>
                          </a:solidFill>
                          <a:effectLst/>
                          <a:latin typeface="Arial" panose="020B0604020202020204" pitchFamily="34" charset="0"/>
                          <a:ea typeface="+mn-ea"/>
                          <a:cs typeface="Arial" panose="020B0604020202020204" pitchFamily="34" charset="0"/>
                        </a:rPr>
                        <a:t>Progress Update</a:t>
                      </a:r>
                    </a:p>
                  </a:txBody>
                  <a:tcPr>
                    <a:solidFill>
                      <a:srgbClr val="D9E2FF"/>
                    </a:solidFill>
                  </a:tcPr>
                </a:tc>
                <a:extLst>
                  <a:ext uri="{0D108BD9-81ED-4DB2-BD59-A6C34878D82A}">
                    <a16:rowId xmlns:a16="http://schemas.microsoft.com/office/drawing/2014/main" val="10002"/>
                  </a:ext>
                </a:extLst>
              </a:tr>
              <a:tr h="4762736">
                <a:tc>
                  <a:txBody>
                    <a:bodyPr/>
                    <a:lstStyle/>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lang="en-GB" sz="1800" b="0" kern="1200" dirty="0">
                          <a:solidFill>
                            <a:schemeClr val="tx1"/>
                          </a:solidFill>
                          <a:effectLst/>
                          <a:latin typeface="Arial" panose="020B0604020202020204" pitchFamily="34" charset="0"/>
                          <a:ea typeface="+mn-ea"/>
                          <a:cs typeface="Arial" panose="020B0604020202020204" pitchFamily="34" charset="0"/>
                        </a:rPr>
                        <a:t>To provide the conditions to support Section 16 service providers to fulfil service delivery opportunities in order to re-balance the market and introduce more innovative approaches to meeting the needs of our service users.</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lang="en-GB" sz="1800" b="0" kern="1200" dirty="0">
                          <a:solidFill>
                            <a:schemeClr val="tx1"/>
                          </a:solidFill>
                          <a:effectLst/>
                          <a:latin typeface="Arial" panose="020B0604020202020204" pitchFamily="34" charset="0"/>
                          <a:ea typeface="+mn-ea"/>
                          <a:cs typeface="Arial" panose="020B0604020202020204" pitchFamily="34" charset="0"/>
                        </a:rPr>
                        <a:t>We will identify and engage with Section 16 providers and develop the terms of reference for the forum with them.  </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lang="en-GB" sz="1800" b="0" kern="1200" dirty="0">
                          <a:solidFill>
                            <a:schemeClr val="tx1"/>
                          </a:solidFill>
                          <a:effectLst/>
                          <a:latin typeface="Arial" panose="020B0604020202020204" pitchFamily="34" charset="0"/>
                          <a:ea typeface="+mn-ea"/>
                          <a:cs typeface="Arial" panose="020B0604020202020204" pitchFamily="34" charset="0"/>
                        </a:rPr>
                        <a:t>We will hold an initial engagement and planning event.</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lang="en-GB" sz="1800" b="0" kern="1200" dirty="0">
                          <a:solidFill>
                            <a:schemeClr val="tx1"/>
                          </a:solidFill>
                          <a:effectLst/>
                          <a:latin typeface="Arial" panose="020B0604020202020204" pitchFamily="34" charset="0"/>
                          <a:ea typeface="+mn-ea"/>
                          <a:cs typeface="Arial" panose="020B0604020202020204" pitchFamily="34" charset="0"/>
                        </a:rPr>
                        <a:t>We will launch the forum. </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endParaRPr lang="en-GB" sz="1800" b="0" kern="1200" dirty="0">
                        <a:solidFill>
                          <a:schemeClr val="tx1"/>
                        </a:solidFill>
                        <a:effectLst/>
                        <a:latin typeface="Arial" panose="020B0604020202020204" pitchFamily="34" charset="0"/>
                        <a:ea typeface="+mn-ea"/>
                        <a:cs typeface="Arial" panose="020B0604020202020204" pitchFamily="34" charset="0"/>
                      </a:endParaRPr>
                    </a:p>
                  </a:txBody>
                  <a:tcPr marL="68580" marR="68580" marT="0" marB="0">
                    <a:solidFill>
                      <a:schemeClr val="bg1"/>
                    </a:solidFill>
                  </a:tcPr>
                </a:tc>
                <a:tc>
                  <a:txBody>
                    <a:bodyPr/>
                    <a:lstStyle/>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lang="en-GB" sz="1800" b="0" kern="1200" dirty="0">
                          <a:solidFill>
                            <a:schemeClr val="tx1"/>
                          </a:solidFill>
                          <a:effectLst/>
                          <a:latin typeface="Arial" panose="020B0604020202020204" pitchFamily="34" charset="0"/>
                          <a:ea typeface="+mn-ea"/>
                          <a:cs typeface="Arial" panose="020B0604020202020204" pitchFamily="34" charset="0"/>
                        </a:rPr>
                        <a:t>We are currently in the setup phase, have engaged with the </a:t>
                      </a:r>
                      <a:r>
                        <a:rPr lang="en-GB" sz="1800" b="0" kern="1200" dirty="0" err="1">
                          <a:solidFill>
                            <a:schemeClr val="tx1"/>
                          </a:solidFill>
                          <a:effectLst/>
                          <a:latin typeface="Arial" panose="020B0604020202020204" pitchFamily="34" charset="0"/>
                          <a:ea typeface="+mn-ea"/>
                          <a:cs typeface="Arial" panose="020B0604020202020204" pitchFamily="34" charset="0"/>
                        </a:rPr>
                        <a:t>Cwmpas</a:t>
                      </a:r>
                      <a:r>
                        <a:rPr lang="en-GB" sz="1800" b="0" kern="1200" dirty="0">
                          <a:solidFill>
                            <a:schemeClr val="tx1"/>
                          </a:solidFill>
                          <a:effectLst/>
                          <a:latin typeface="Arial" panose="020B0604020202020204" pitchFamily="34" charset="0"/>
                          <a:ea typeface="+mn-ea"/>
                          <a:cs typeface="Arial" panose="020B0604020202020204" pitchFamily="34" charset="0"/>
                        </a:rPr>
                        <a:t> Project Manager in relation to terms of reference and the toolkit.  </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lang="en-GB" sz="1800" b="0" kern="1200" dirty="0">
                          <a:solidFill>
                            <a:schemeClr val="tx1"/>
                          </a:solidFill>
                          <a:effectLst/>
                          <a:latin typeface="Arial" panose="020B0604020202020204" pitchFamily="34" charset="0"/>
                          <a:ea typeface="+mn-ea"/>
                          <a:cs typeface="Arial" panose="020B0604020202020204" pitchFamily="34" charset="0"/>
                        </a:rPr>
                        <a:t>Engagement with Adult Services, and some information gathered about the experience of other Local Authorities through attending networking event.</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lang="en-GB" sz="1800" b="0" kern="1200" dirty="0">
                          <a:solidFill>
                            <a:schemeClr val="tx1"/>
                          </a:solidFill>
                          <a:effectLst/>
                          <a:latin typeface="Arial" panose="020B0604020202020204" pitchFamily="34" charset="0"/>
                          <a:ea typeface="+mn-ea"/>
                          <a:cs typeface="Arial" panose="020B0604020202020204" pitchFamily="34" charset="0"/>
                        </a:rPr>
                        <a:t>Initial Section 16 provider event to take place in June 2024.   </a:t>
                      </a:r>
                    </a:p>
                  </a:txBody>
                  <a:tcPr>
                    <a:solidFill>
                      <a:schemeClr val="bg1"/>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7863139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14B1C5B-1EF2-1DF4-81F2-CD418C34E322}"/>
            </a:ext>
          </a:extLst>
        </p:cNvPr>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CC910F10-98A3-8870-FF8A-08ECE2FFCA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22817655-4712-B631-5BF6-3B3E479A0C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34FA722A-7350-C94F-3C7D-CA901292EC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17">
            <a:extLst>
              <a:ext uri="{FF2B5EF4-FFF2-40B4-BE49-F238E27FC236}">
                <a16:creationId xmlns:a16="http://schemas.microsoft.com/office/drawing/2014/main" id="{63CFF479-2362-9AF2-9228-75C1F17949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BE9B3E5F-4DFB-6F89-B5A5-F199F88710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itle 4">
            <a:extLst>
              <a:ext uri="{FF2B5EF4-FFF2-40B4-BE49-F238E27FC236}">
                <a16:creationId xmlns:a16="http://schemas.microsoft.com/office/drawing/2014/main" id="{8E92E959-A043-FCDC-3141-29F877B32D72}"/>
              </a:ext>
            </a:extLst>
          </p:cNvPr>
          <p:cNvSpPr>
            <a:spLocks noGrp="1"/>
          </p:cNvSpPr>
          <p:nvPr>
            <p:ph type="title"/>
          </p:nvPr>
        </p:nvSpPr>
        <p:spPr>
          <a:xfrm>
            <a:off x="1371599" y="207818"/>
            <a:ext cx="9895951" cy="1033669"/>
          </a:xfrm>
        </p:spPr>
        <p:txBody>
          <a:bodyPr>
            <a:normAutofit/>
          </a:bodyPr>
          <a:lstStyle/>
          <a:p>
            <a:r>
              <a:rPr lang="en-GB" sz="4000" b="1" dirty="0">
                <a:solidFill>
                  <a:srgbClr val="FFFFFF"/>
                </a:solidFill>
              </a:rPr>
              <a:t>Children’s Services: </a:t>
            </a:r>
            <a:r>
              <a:rPr lang="en-GB" sz="4000" b="1" dirty="0">
                <a:solidFill>
                  <a:schemeClr val="bg1"/>
                </a:solidFill>
              </a:rPr>
              <a:t>Summary of Progress</a:t>
            </a:r>
            <a:endParaRPr lang="en-GB" sz="4000" b="1" dirty="0">
              <a:solidFill>
                <a:srgbClr val="FFFFFF"/>
              </a:solidFill>
            </a:endParaRPr>
          </a:p>
        </p:txBody>
      </p:sp>
      <p:sp>
        <p:nvSpPr>
          <p:cNvPr id="7" name="Content Placeholder 6">
            <a:extLst>
              <a:ext uri="{FF2B5EF4-FFF2-40B4-BE49-F238E27FC236}">
                <a16:creationId xmlns:a16="http://schemas.microsoft.com/office/drawing/2014/main" id="{E3A3151B-176C-F735-5483-9E6B97F5CF80}"/>
              </a:ext>
            </a:extLst>
          </p:cNvPr>
          <p:cNvSpPr>
            <a:spLocks noGrp="1"/>
          </p:cNvSpPr>
          <p:nvPr>
            <p:ph idx="1"/>
          </p:nvPr>
        </p:nvSpPr>
        <p:spPr>
          <a:xfrm>
            <a:off x="459351" y="1704975"/>
            <a:ext cx="10636280" cy="4945207"/>
          </a:xfrm>
        </p:spPr>
        <p:txBody>
          <a:bodyPr anchor="ctr">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5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Progress has been made against all the key areas of development.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5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Financial pressures arising from lack of sufficiency in the Residential and Foster Care market, along with fee increases, remain a challenge</a:t>
            </a:r>
            <a:r>
              <a:rPr lang="en-GB" sz="1500" dirty="0">
                <a:latin typeface="Arial" panose="020B0604020202020204" pitchFamily="34" charset="0"/>
                <a:cs typeface="Arial" panose="020B0604020202020204" pitchFamily="34" charset="0"/>
              </a:rPr>
              <a:t>.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sz="1500" dirty="0">
                <a:latin typeface="Arial" panose="020B0604020202020204" pitchFamily="34" charset="0"/>
                <a:cs typeface="Arial" panose="020B0604020202020204" pitchFamily="34" charset="0"/>
              </a:rPr>
              <a:t>T</a:t>
            </a:r>
            <a:r>
              <a:rPr kumimoji="0" lang="en-GB" sz="15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his is being mitigated by commitment to implement a </a:t>
            </a:r>
            <a:r>
              <a:rPr lang="en-GB" sz="1500" dirty="0">
                <a:latin typeface="Arial" panose="020B0604020202020204" pitchFamily="34" charset="0"/>
                <a:cs typeface="Arial" panose="020B0604020202020204" pitchFamily="34" charset="0"/>
              </a:rPr>
              <a:t>Right Place Model.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sz="1500" dirty="0">
                <a:latin typeface="Arial" panose="020B0604020202020204" pitchFamily="34" charset="0"/>
                <a:cs typeface="Arial" panose="020B0604020202020204" pitchFamily="34" charset="0"/>
              </a:rPr>
              <a:t>We are implementing an Accommodation Strategy to significantly increase the number of in-house children’s Homes.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sz="1500" dirty="0">
                <a:latin typeface="Arial" panose="020B0604020202020204" pitchFamily="34" charset="0"/>
                <a:cs typeface="Arial" panose="020B0604020202020204" pitchFamily="34" charset="0"/>
              </a:rPr>
              <a:t>Work continues as part of Foster Wales, to increase the numbers of in-house Foster carers, and respond to the emerging landscape resulting from the Welsh Government policy to eliminate profit in the care of children. </a:t>
            </a:r>
          </a:p>
          <a:p>
            <a:pPr>
              <a:defRPr/>
            </a:pPr>
            <a:r>
              <a:rPr lang="en-GB" sz="1500" dirty="0">
                <a:latin typeface="Arial" panose="020B0604020202020204" pitchFamily="34" charset="0"/>
                <a:cs typeface="Arial" panose="020B0604020202020204" pitchFamily="34" charset="0"/>
              </a:rPr>
              <a:t>We have been working to improve placement quality assurance.</a:t>
            </a:r>
          </a:p>
          <a:p>
            <a:pPr>
              <a:defRPr/>
            </a:pPr>
            <a:r>
              <a:rPr lang="en-GB" sz="1500" dirty="0">
                <a:latin typeface="Arial" panose="020B0604020202020204" pitchFamily="34" charset="0"/>
                <a:cs typeface="Arial" panose="020B0604020202020204" pitchFamily="34" charset="0"/>
              </a:rPr>
              <a:t>The regional structure which underpins the delivery of Adoption Services within Vale Vallie's and Cardiff Adoption collaborative continues to provide reassurance in terms of market stability for adoption. </a:t>
            </a:r>
            <a:r>
              <a:rPr lang="en-GB" sz="1500" dirty="0" err="1">
                <a:latin typeface="Arial" panose="020B0604020202020204" pitchFamily="34" charset="0"/>
                <a:cs typeface="Arial" panose="020B0604020202020204" pitchFamily="34" charset="0"/>
              </a:rPr>
              <a:t>VVC</a:t>
            </a:r>
            <a:r>
              <a:rPr lang="en-GB" sz="1500" dirty="0">
                <a:latin typeface="Arial" panose="020B0604020202020204" pitchFamily="34" charset="0"/>
                <a:cs typeface="Arial" panose="020B0604020202020204" pitchFamily="34" charset="0"/>
              </a:rPr>
              <a:t> has continued to supply a range of adoptive placements which has enabled over half of the children placed from Cardiff during 2023-4 to remain within the region. </a:t>
            </a:r>
          </a:p>
          <a:p>
            <a:pPr>
              <a:defRPr/>
            </a:pPr>
            <a:r>
              <a:rPr lang="en-GB" sz="1500" dirty="0">
                <a:latin typeface="Arial" panose="020B0604020202020204" pitchFamily="34" charset="0"/>
                <a:cs typeface="Arial" panose="020B0604020202020204" pitchFamily="34" charset="0"/>
              </a:rPr>
              <a:t>A contract for Advocacy has been awarded in line with the National Specification, for4 years with the option to extend for an additional 4 years, providing the long term security to develop services.  </a:t>
            </a:r>
          </a:p>
          <a:p>
            <a:pPr marR="0" lvl="0" fontAlgn="auto">
              <a:spcAft>
                <a:spcPts val="0"/>
              </a:spcAft>
              <a:buClrTx/>
              <a:buSzTx/>
              <a:tabLst/>
              <a:defRPr/>
            </a:pPr>
            <a:r>
              <a:rPr lang="en-GB" sz="1500" dirty="0">
                <a:latin typeface="Arial" panose="020B0604020202020204" pitchFamily="34" charset="0"/>
                <a:cs typeface="Arial" panose="020B0604020202020204" pitchFamily="34" charset="0"/>
              </a:rPr>
              <a:t>The planning work undertaken to launch a new section 16 provider forum will be a good example of partnership working in service development, with potential to expand the market.</a:t>
            </a:r>
          </a:p>
          <a:p>
            <a:pPr marL="0" indent="0">
              <a:buNone/>
            </a:pPr>
            <a:endParaRPr lang="en-GB"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51687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Freeform: Shape 8">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Freeform: Shape 10">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365EB8-DB4F-AAF9-0E0E-E0CC122DAA7B}"/>
              </a:ext>
            </a:extLst>
          </p:cNvPr>
          <p:cNvSpPr>
            <a:spLocks noGrp="1"/>
          </p:cNvSpPr>
          <p:nvPr>
            <p:ph type="title"/>
          </p:nvPr>
        </p:nvSpPr>
        <p:spPr>
          <a:xfrm>
            <a:off x="971550" y="2046986"/>
            <a:ext cx="10248900" cy="2764028"/>
          </a:xfrm>
        </p:spPr>
        <p:txBody>
          <a:bodyPr vert="horz" lIns="91440" tIns="45720" rIns="91440" bIns="45720" rtlCol="0" anchor="ctr">
            <a:normAutofit/>
          </a:bodyPr>
          <a:lstStyle/>
          <a:p>
            <a:pPr algn="ctr"/>
            <a:r>
              <a:rPr lang="en-US" sz="7200" b="1" kern="1200" dirty="0">
                <a:solidFill>
                  <a:schemeClr val="tx1"/>
                </a:solidFill>
                <a:latin typeface="+mj-lt"/>
                <a:ea typeface="+mj-ea"/>
                <a:cs typeface="+mj-cs"/>
              </a:rPr>
              <a:t>Section One: </a:t>
            </a:r>
            <a:br>
              <a:rPr lang="en-US" sz="7200" b="1" kern="1200" dirty="0">
                <a:solidFill>
                  <a:schemeClr val="tx1"/>
                </a:solidFill>
                <a:latin typeface="+mj-lt"/>
                <a:ea typeface="+mj-ea"/>
                <a:cs typeface="+mj-cs"/>
              </a:rPr>
            </a:br>
            <a:r>
              <a:rPr lang="en-US" sz="7200" b="1" kern="1200" dirty="0">
                <a:solidFill>
                  <a:schemeClr val="tx1"/>
                </a:solidFill>
                <a:latin typeface="+mj-lt"/>
                <a:ea typeface="+mj-ea"/>
                <a:cs typeface="+mj-cs"/>
              </a:rPr>
              <a:t>Adult Services</a:t>
            </a:r>
          </a:p>
        </p:txBody>
      </p:sp>
      <p:sp>
        <p:nvSpPr>
          <p:cNvPr id="13" name="Rectangle 12">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37669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0A6ADD8-87F4-C398-C3E2-DCB4EC52BA5A}"/>
              </a:ext>
            </a:extLst>
          </p:cNvPr>
          <p:cNvSpPr>
            <a:spLocks noGrp="1"/>
          </p:cNvSpPr>
          <p:nvPr>
            <p:ph type="title"/>
          </p:nvPr>
        </p:nvSpPr>
        <p:spPr>
          <a:xfrm>
            <a:off x="923364" y="152260"/>
            <a:ext cx="10515600" cy="1325563"/>
          </a:xfrm>
        </p:spPr>
        <p:txBody>
          <a:bodyPr/>
          <a:lstStyle/>
          <a:p>
            <a:r>
              <a:rPr lang="en-GB" b="1" dirty="0"/>
              <a:t>Adult Services: Review of Key Findings and Progress Update</a:t>
            </a:r>
          </a:p>
        </p:txBody>
      </p:sp>
      <p:graphicFrame>
        <p:nvGraphicFramePr>
          <p:cNvPr id="9" name="Content Placeholder 6">
            <a:extLst>
              <a:ext uri="{FF2B5EF4-FFF2-40B4-BE49-F238E27FC236}">
                <a16:creationId xmlns:a16="http://schemas.microsoft.com/office/drawing/2014/main" id="{509CF24F-6920-CBE7-6022-AC5B0C4EE84A}"/>
              </a:ext>
            </a:extLst>
          </p:cNvPr>
          <p:cNvGraphicFramePr>
            <a:graphicFrameLocks noGrp="1"/>
          </p:cNvGraphicFramePr>
          <p:nvPr>
            <p:ph idx="1"/>
            <p:extLst>
              <p:ext uri="{D42A27DB-BD31-4B8C-83A1-F6EECF244321}">
                <p14:modId xmlns:p14="http://schemas.microsoft.com/office/powerpoint/2010/main" val="1191947625"/>
              </p:ext>
            </p:extLst>
          </p:nvPr>
        </p:nvGraphicFramePr>
        <p:xfrm>
          <a:off x="851648" y="1658330"/>
          <a:ext cx="11120718" cy="50474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7797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90A6ADD8-87F4-C398-C3E2-DCB4EC52BA5A}"/>
              </a:ext>
            </a:extLst>
          </p:cNvPr>
          <p:cNvSpPr>
            <a:spLocks noGrp="1"/>
          </p:cNvSpPr>
          <p:nvPr>
            <p:ph type="title"/>
          </p:nvPr>
        </p:nvSpPr>
        <p:spPr>
          <a:xfrm>
            <a:off x="1371599" y="294538"/>
            <a:ext cx="9895951" cy="1033669"/>
          </a:xfrm>
        </p:spPr>
        <p:txBody>
          <a:bodyPr>
            <a:normAutofit/>
          </a:bodyPr>
          <a:lstStyle/>
          <a:p>
            <a:r>
              <a:rPr lang="en-GB" sz="4000" b="1">
                <a:solidFill>
                  <a:srgbClr val="FFFFFF"/>
                </a:solidFill>
              </a:rPr>
              <a:t>Adult Services: Review of Themes</a:t>
            </a:r>
          </a:p>
        </p:txBody>
      </p:sp>
      <p:sp>
        <p:nvSpPr>
          <p:cNvPr id="7" name="Content Placeholder 6">
            <a:extLst>
              <a:ext uri="{FF2B5EF4-FFF2-40B4-BE49-F238E27FC236}">
                <a16:creationId xmlns:a16="http://schemas.microsoft.com/office/drawing/2014/main" id="{69937E08-FFD8-FF1F-83F6-CC8A42476241}"/>
              </a:ext>
            </a:extLst>
          </p:cNvPr>
          <p:cNvSpPr>
            <a:spLocks noGrp="1"/>
          </p:cNvSpPr>
          <p:nvPr>
            <p:ph idx="1"/>
          </p:nvPr>
        </p:nvSpPr>
        <p:spPr>
          <a:xfrm>
            <a:off x="1073887" y="2150659"/>
            <a:ext cx="9724031" cy="3683358"/>
          </a:xfrm>
        </p:spPr>
        <p:txBody>
          <a:bodyPr anchor="ctr">
            <a:noAutofit/>
          </a:bodyPr>
          <a:lstStyle/>
          <a:p>
            <a:pPr marL="0" indent="0">
              <a:buNone/>
            </a:pPr>
            <a:r>
              <a:rPr lang="en-GB" sz="1800" b="1" dirty="0">
                <a:latin typeface="Arial" panose="020B0604020202020204" pitchFamily="34" charset="0"/>
                <a:cs typeface="Arial" panose="020B0604020202020204" pitchFamily="34" charset="0"/>
              </a:rPr>
              <a:t>Fees</a:t>
            </a:r>
          </a:p>
          <a:p>
            <a:pPr marL="0" indent="0">
              <a:buNone/>
            </a:pPr>
            <a:r>
              <a:rPr lang="en-GB" sz="1800" b="1" dirty="0">
                <a:latin typeface="Arial" panose="020B0604020202020204" pitchFamily="34" charset="0"/>
                <a:cs typeface="Arial" panose="020B0604020202020204" pitchFamily="34" charset="0"/>
              </a:rPr>
              <a:t>The report identified that:</a:t>
            </a:r>
          </a:p>
          <a:p>
            <a:pPr>
              <a:lnSpc>
                <a:spcPct val="110000"/>
              </a:lnSpc>
            </a:pPr>
            <a:r>
              <a:rPr lang="en-GB" sz="1800" kern="100" dirty="0">
                <a:effectLst/>
                <a:latin typeface="Arial" panose="020B0604020202020204" pitchFamily="34" charset="0"/>
                <a:ea typeface="Calibri" panose="020F0502020204030204" pitchFamily="34" charset="0"/>
                <a:cs typeface="Arial" panose="020B0604020202020204" pitchFamily="34" charset="0"/>
              </a:rPr>
              <a:t>Issues around care home fee rates were raised in many of the engagement sessions undertaken with providers , and it was suggested that a detailed cost of care exercise would help commissioners with reshaping the residential care market. </a:t>
            </a:r>
          </a:p>
          <a:p>
            <a:pPr>
              <a:lnSpc>
                <a:spcPct val="110000"/>
              </a:lnSpc>
            </a:pPr>
            <a:r>
              <a:rPr lang="en-GB" sz="1800" kern="100" dirty="0">
                <a:latin typeface="Arial" panose="020B0604020202020204" pitchFamily="34" charset="0"/>
                <a:ea typeface="Calibri" panose="020F0502020204030204" pitchFamily="34" charset="0"/>
                <a:cs typeface="Arial" panose="020B0604020202020204" pitchFamily="34" charset="0"/>
              </a:rPr>
              <a:t>Fee levels and concerns about sustainability was also a recurring theme in the feedback that domiciliary care providers gave to inform the report</a:t>
            </a:r>
            <a:r>
              <a:rPr lang="en-GB" sz="1800" kern="100" dirty="0">
                <a:effectLst/>
                <a:latin typeface="Arial" panose="020B0604020202020204" pitchFamily="34" charset="0"/>
                <a:ea typeface="Calibri" panose="020F0502020204030204" pitchFamily="34" charset="0"/>
                <a:cs typeface="Arial" panose="020B0604020202020204" pitchFamily="34" charset="0"/>
              </a:rPr>
              <a:t> </a:t>
            </a:r>
            <a:endParaRPr lang="en-GB" sz="1800" dirty="0">
              <a:latin typeface="Arial" panose="020B0604020202020204" pitchFamily="34" charset="0"/>
              <a:cs typeface="Arial" panose="020B0604020202020204" pitchFamily="34" charset="0"/>
            </a:endParaRPr>
          </a:p>
          <a:p>
            <a:pPr marL="0" indent="0">
              <a:lnSpc>
                <a:spcPct val="110000"/>
              </a:lnSpc>
              <a:buNone/>
            </a:pPr>
            <a:r>
              <a:rPr lang="en-GB" sz="1800" b="1" dirty="0">
                <a:latin typeface="Arial" panose="020B0604020202020204" pitchFamily="34" charset="0"/>
                <a:cs typeface="Arial" panose="020B0604020202020204" pitchFamily="34" charset="0"/>
              </a:rPr>
              <a:t>Current position:</a:t>
            </a:r>
          </a:p>
          <a:p>
            <a:pPr>
              <a:lnSpc>
                <a:spcPct val="110000"/>
              </a:lnSpc>
            </a:pPr>
            <a:r>
              <a:rPr lang="en-GB" sz="1800" dirty="0">
                <a:latin typeface="Arial" panose="020B0604020202020204" pitchFamily="34" charset="0"/>
                <a:cs typeface="Arial" panose="020B0604020202020204" pitchFamily="34" charset="0"/>
              </a:rPr>
              <a:t>The themes raised in the report regarding fee levels remain current and work is ongoing to understand the true costs of care and to develop feel levels that are felt to be fair balanced against what is affordable. The approach to fee setting for care homes for older people has been reviewed and updated to reflect current pressures that Adult Services are experiencing in securing some placement types in a timely way that is also affordable.</a:t>
            </a:r>
          </a:p>
        </p:txBody>
      </p:sp>
    </p:spTree>
    <p:extLst>
      <p:ext uri="{BB962C8B-B14F-4D97-AF65-F5344CB8AC3E}">
        <p14:creationId xmlns:p14="http://schemas.microsoft.com/office/powerpoint/2010/main" val="2910447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Text&#10;&#10;Description automatically generated with medium confidence">
            <a:extLst>
              <a:ext uri="{FF2B5EF4-FFF2-40B4-BE49-F238E27FC236}">
                <a16:creationId xmlns:a16="http://schemas.microsoft.com/office/drawing/2014/main" id="{E22A2B65-46FE-8058-B6F3-F0FDF537C6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57"/>
            <a:ext cx="12192000" cy="6857143"/>
          </a:xfrm>
          <a:prstGeom prst="rect">
            <a:avLst/>
          </a:prstGeom>
        </p:spPr>
      </p:pic>
      <p:sp>
        <p:nvSpPr>
          <p:cNvPr id="7" name="TextBox 6"/>
          <p:cNvSpPr txBox="1"/>
          <p:nvPr/>
        </p:nvSpPr>
        <p:spPr>
          <a:xfrm>
            <a:off x="967874" y="1240589"/>
            <a:ext cx="9422063" cy="369332"/>
          </a:xfrm>
          <a:prstGeom prst="rect">
            <a:avLst/>
          </a:prstGeom>
          <a:noFill/>
        </p:spPr>
        <p:txBody>
          <a:bodyPr wrap="square" rtlCol="0">
            <a:spAutoFit/>
          </a:bodyPr>
          <a:lstStyle/>
          <a:p>
            <a:pPr marL="285750" indent="-285750">
              <a:buFont typeface="Arial" panose="020B0604020202020204" pitchFamily="34" charset="0"/>
              <a:buChar char="•"/>
            </a:pPr>
            <a:endParaRPr lang="en-GB" dirty="0"/>
          </a:p>
        </p:txBody>
      </p:sp>
      <p:sp>
        <p:nvSpPr>
          <p:cNvPr id="10" name="Rectangle 9">
            <a:extLst>
              <a:ext uri="{FF2B5EF4-FFF2-40B4-BE49-F238E27FC236}">
                <a16:creationId xmlns:a16="http://schemas.microsoft.com/office/drawing/2014/main" id="{B441BD36-0FF3-3965-5BE0-FDCA82C3F6AE}"/>
              </a:ext>
            </a:extLst>
          </p:cNvPr>
          <p:cNvSpPr/>
          <p:nvPr/>
        </p:nvSpPr>
        <p:spPr>
          <a:xfrm>
            <a:off x="0" y="857"/>
            <a:ext cx="12192000" cy="5033876"/>
          </a:xfrm>
          <a:prstGeom prst="rect">
            <a:avLst/>
          </a:prstGeom>
          <a:gradFill flip="none" rotWithShape="1">
            <a:gsLst>
              <a:gs pos="30000">
                <a:schemeClr val="bg1"/>
              </a:gs>
              <a:gs pos="100000">
                <a:schemeClr val="accent6">
                  <a:lumMod val="20000"/>
                  <a:lumOff val="8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extBox 8"/>
          <p:cNvSpPr txBox="1"/>
          <p:nvPr/>
        </p:nvSpPr>
        <p:spPr>
          <a:xfrm>
            <a:off x="261853" y="690173"/>
            <a:ext cx="11480969" cy="2215991"/>
          </a:xfrm>
          <a:prstGeom prst="rect">
            <a:avLst/>
          </a:prstGeom>
          <a:noFill/>
        </p:spPr>
        <p:txBody>
          <a:bodyPr wrap="square" rtlCol="0">
            <a:spAutoFit/>
          </a:bodyPr>
          <a:lstStyle/>
          <a:p>
            <a:endParaRPr lang="en-GB" sz="2400"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2400" dirty="0">
              <a:solidFill>
                <a:srgbClr val="002060"/>
              </a:solidFill>
              <a:latin typeface="Arial" panose="020B0604020202020204" pitchFamily="34" charset="0"/>
              <a:cs typeface="Arial" panose="020B0604020202020204" pitchFamily="34" charset="0"/>
            </a:endParaRPr>
          </a:p>
          <a:p>
            <a:r>
              <a:rPr lang="en-GB" sz="2400" dirty="0">
                <a:solidFill>
                  <a:srgbClr val="002060"/>
                </a:solidFill>
                <a:latin typeface="Arial" panose="020B0604020202020204" pitchFamily="34" charset="0"/>
                <a:cs typeface="Arial" panose="020B0604020202020204" pitchFamily="34" charset="0"/>
              </a:rPr>
              <a:t> </a:t>
            </a:r>
          </a:p>
          <a:p>
            <a:endParaRPr lang="en-GB"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2400"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2400" dirty="0">
              <a:solidFill>
                <a:srgbClr val="002060"/>
              </a:solidFill>
              <a:latin typeface="Arial" panose="020B0604020202020204" pitchFamily="34" charset="0"/>
              <a:cs typeface="Arial" panose="020B0604020202020204" pitchFamily="34" charset="0"/>
            </a:endParaRPr>
          </a:p>
        </p:txBody>
      </p:sp>
      <p:sp>
        <p:nvSpPr>
          <p:cNvPr id="2" name="Rectangle 1"/>
          <p:cNvSpPr/>
          <p:nvPr/>
        </p:nvSpPr>
        <p:spPr>
          <a:xfrm>
            <a:off x="1044222" y="5555658"/>
            <a:ext cx="10826045" cy="130234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4" name="Table 3"/>
          <p:cNvGraphicFramePr>
            <a:graphicFrameLocks noGrp="1"/>
          </p:cNvGraphicFramePr>
          <p:nvPr>
            <p:extLst>
              <p:ext uri="{D42A27DB-BD31-4B8C-83A1-F6EECF244321}">
                <p14:modId xmlns:p14="http://schemas.microsoft.com/office/powerpoint/2010/main" val="4165824934"/>
              </p:ext>
            </p:extLst>
          </p:nvPr>
        </p:nvGraphicFramePr>
        <p:xfrm>
          <a:off x="0" y="0"/>
          <a:ext cx="11915422" cy="7286104"/>
        </p:xfrm>
        <a:graphic>
          <a:graphicData uri="http://schemas.openxmlformats.org/drawingml/2006/table">
            <a:tbl>
              <a:tblPr firstRow="1" bandRow="1">
                <a:tableStyleId>{5940675A-B579-460E-94D1-54222C63F5DA}</a:tableStyleId>
              </a:tblPr>
              <a:tblGrid>
                <a:gridCol w="5946050">
                  <a:extLst>
                    <a:ext uri="{9D8B030D-6E8A-4147-A177-3AD203B41FA5}">
                      <a16:colId xmlns:a16="http://schemas.microsoft.com/office/drawing/2014/main" val="20000"/>
                    </a:ext>
                  </a:extLst>
                </a:gridCol>
                <a:gridCol w="5969372">
                  <a:extLst>
                    <a:ext uri="{9D8B030D-6E8A-4147-A177-3AD203B41FA5}">
                      <a16:colId xmlns:a16="http://schemas.microsoft.com/office/drawing/2014/main" val="20001"/>
                    </a:ext>
                  </a:extLst>
                </a:gridCol>
              </a:tblGrid>
              <a:tr h="802325">
                <a:tc gridSpan="2">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en-GB" sz="1800" b="1" kern="1200" dirty="0">
                          <a:solidFill>
                            <a:schemeClr val="bg1"/>
                          </a:solidFill>
                          <a:effectLst/>
                          <a:latin typeface="+mn-lt"/>
                          <a:ea typeface="+mn-ea"/>
                          <a:cs typeface="+mn-cs"/>
                        </a:rPr>
                        <a:t>Ensure The Fees We Pay to Providers Are Fair.</a:t>
                      </a:r>
                      <a:endParaRPr lang="en-GB" sz="1800" kern="1200" dirty="0">
                        <a:solidFill>
                          <a:schemeClr val="bg1"/>
                        </a:solidFill>
                        <a:effectLst/>
                        <a:latin typeface="+mn-lt"/>
                        <a:ea typeface="+mn-ea"/>
                        <a:cs typeface="+mn-cs"/>
                      </a:endParaRPr>
                    </a:p>
                    <a:p>
                      <a:pPr algn="l">
                        <a:lnSpc>
                          <a:spcPct val="107000"/>
                        </a:lnSpc>
                        <a:spcAft>
                          <a:spcPts val="800"/>
                        </a:spcAft>
                      </a:pPr>
                      <a:endParaRPr lang="en-GB" sz="14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txBody>
                  <a:tcPr marL="114300" marR="114300" marT="0" marB="0">
                    <a:solidFill>
                      <a:schemeClr val="accent1"/>
                    </a:solidFill>
                  </a:tcPr>
                </a:tc>
                <a:tc hMerge="1">
                  <a:txBody>
                    <a:bodyPr/>
                    <a:lstStyle/>
                    <a:p>
                      <a:pPr algn="ctr">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0" marB="0">
                    <a:solidFill>
                      <a:schemeClr val="accent6">
                        <a:lumMod val="60000"/>
                        <a:lumOff val="40000"/>
                      </a:schemeClr>
                    </a:solidFill>
                  </a:tcPr>
                </a:tc>
                <a:extLst>
                  <a:ext uri="{0D108BD9-81ED-4DB2-BD59-A6C34878D82A}">
                    <a16:rowId xmlns:a16="http://schemas.microsoft.com/office/drawing/2014/main" val="10000"/>
                  </a:ext>
                </a:extLst>
              </a:tr>
              <a:tr h="1241219">
                <a:tc>
                  <a:txBody>
                    <a:bodyPr/>
                    <a:lstStyle/>
                    <a:p>
                      <a:pPr algn="l"/>
                      <a:r>
                        <a:rPr lang="en-GB" sz="1800" b="1" kern="1200" dirty="0">
                          <a:solidFill>
                            <a:schemeClr val="tx1"/>
                          </a:solidFill>
                          <a:effectLst/>
                          <a:latin typeface="+mn-lt"/>
                          <a:ea typeface="+mn-ea"/>
                          <a:cs typeface="+mn-cs"/>
                        </a:rPr>
                        <a:t>Commissioning Priority: To ensure that the fees we pay are based on a good understanding of provider costs and are reviewed at regular intervals to take account of annual increases.</a:t>
                      </a:r>
                      <a:endParaRPr lang="en-GB" sz="1600" b="1" dirty="0">
                        <a:latin typeface="Arial" panose="020B0604020202020204" pitchFamily="34" charset="0"/>
                        <a:cs typeface="Arial" panose="020B0604020202020204" pitchFamily="34" charset="0"/>
                      </a:endParaRP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b="1" kern="1200" baseline="0" dirty="0">
                          <a:solidFill>
                            <a:schemeClr val="tx1"/>
                          </a:solidFill>
                          <a:effectLst/>
                          <a:latin typeface="Arial" panose="020B0604020202020204" pitchFamily="34" charset="0"/>
                          <a:ea typeface="+mn-ea"/>
                          <a:cs typeface="Arial" panose="020B0604020202020204" pitchFamily="34" charset="0"/>
                        </a:rPr>
                        <a:t>Progress Update</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400" b="1" kern="1200" baseline="0" dirty="0">
                        <a:solidFill>
                          <a:schemeClr val="tx1"/>
                        </a:solidFill>
                        <a:effectLst/>
                        <a:latin typeface="Arial" panose="020B0604020202020204" pitchFamily="34" charset="0"/>
                        <a:ea typeface="+mn-ea"/>
                        <a:cs typeface="Arial" panose="020B0604020202020204" pitchFamily="34" charset="0"/>
                      </a:endParaRPr>
                    </a:p>
                  </a:txBody>
                  <a:tcPr>
                    <a:solidFill>
                      <a:schemeClr val="accent1">
                        <a:lumMod val="20000"/>
                        <a:lumOff val="80000"/>
                      </a:schemeClr>
                    </a:solidFill>
                  </a:tcPr>
                </a:tc>
                <a:extLst>
                  <a:ext uri="{0D108BD9-81ED-4DB2-BD59-A6C34878D82A}">
                    <a16:rowId xmlns:a16="http://schemas.microsoft.com/office/drawing/2014/main" val="10001"/>
                  </a:ext>
                </a:extLst>
              </a:tr>
              <a:tr h="4813598">
                <a:tc>
                  <a:txBody>
                    <a:bodyPr/>
                    <a:lstStyle/>
                    <a:p>
                      <a:pPr marL="342900" marR="0" lvl="0" indent="-342900" algn="l" defTabSz="914400" rtl="0" eaLnBrk="1" fontAlgn="auto" latinLnBrk="0" hangingPunct="1">
                        <a:lnSpc>
                          <a:spcPct val="107000"/>
                        </a:lnSpc>
                        <a:spcBef>
                          <a:spcPts val="0"/>
                        </a:spcBef>
                        <a:spcAft>
                          <a:spcPts val="800"/>
                        </a:spcAft>
                        <a:buClrTx/>
                        <a:buSzTx/>
                        <a:buFont typeface="Symbol" panose="05050102010706020507" pitchFamily="18" charset="2"/>
                        <a:buChar char=""/>
                        <a:tabLst/>
                        <a:defRPr/>
                      </a:pPr>
                      <a:r>
                        <a:rPr lang="en-GB" sz="1800" kern="1200" dirty="0">
                          <a:solidFill>
                            <a:schemeClr val="tx1"/>
                          </a:solidFill>
                          <a:effectLst/>
                          <a:latin typeface="Arial" panose="020B0604020202020204" pitchFamily="34" charset="0"/>
                          <a:ea typeface="+mn-ea"/>
                          <a:cs typeface="Arial" panose="020B0604020202020204" pitchFamily="34" charset="0"/>
                        </a:rPr>
                        <a:t>We will complete a cost of care exercise for care homes for older people and undertake an analysis to inform new approach to fee setting for 24/25.</a:t>
                      </a:r>
                    </a:p>
                    <a:p>
                      <a:pPr marL="342900" marR="0" lvl="0" indent="-342900" algn="l" defTabSz="914400" rtl="0" eaLnBrk="1" fontAlgn="auto" latinLnBrk="0" hangingPunct="1">
                        <a:lnSpc>
                          <a:spcPct val="107000"/>
                        </a:lnSpc>
                        <a:spcBef>
                          <a:spcPts val="0"/>
                        </a:spcBef>
                        <a:spcAft>
                          <a:spcPts val="800"/>
                        </a:spcAft>
                        <a:buClrTx/>
                        <a:buSzTx/>
                        <a:buFont typeface="Symbol" panose="05050102010706020507" pitchFamily="18" charset="2"/>
                        <a:buChar char=""/>
                        <a:tabLst/>
                        <a:defRPr/>
                      </a:pPr>
                      <a:r>
                        <a:rPr lang="en-GB" sz="1800" kern="1200" dirty="0">
                          <a:solidFill>
                            <a:schemeClr val="tx1"/>
                          </a:solidFill>
                          <a:effectLst/>
                          <a:latin typeface="Arial" panose="020B0604020202020204" pitchFamily="34" charset="0"/>
                          <a:ea typeface="+mn-ea"/>
                          <a:cs typeface="Arial" panose="020B0604020202020204" pitchFamily="34" charset="0"/>
                        </a:rPr>
                        <a:t>We will undertake a cost of care exercise for care homes for other population groups to inform our approach to fee setting for 25/26.</a:t>
                      </a:r>
                    </a:p>
                    <a:p>
                      <a:pPr marL="342900" marR="0" lvl="0" indent="-342900" algn="l" defTabSz="914400" rtl="0" eaLnBrk="1" fontAlgn="auto" latinLnBrk="0" hangingPunct="1">
                        <a:lnSpc>
                          <a:spcPct val="107000"/>
                        </a:lnSpc>
                        <a:spcBef>
                          <a:spcPts val="0"/>
                        </a:spcBef>
                        <a:spcAft>
                          <a:spcPts val="800"/>
                        </a:spcAft>
                        <a:buClrTx/>
                        <a:buSzTx/>
                        <a:buFont typeface="Symbol" panose="05050102010706020507" pitchFamily="18" charset="2"/>
                        <a:buChar char=""/>
                        <a:tabLst/>
                        <a:defRPr/>
                      </a:pPr>
                      <a:r>
                        <a:rPr lang="en-GB" sz="1800" kern="1200" dirty="0">
                          <a:solidFill>
                            <a:schemeClr val="tx1"/>
                          </a:solidFill>
                          <a:effectLst/>
                          <a:latin typeface="Arial" panose="020B0604020202020204" pitchFamily="34" charset="0"/>
                          <a:ea typeface="+mn-ea"/>
                          <a:cs typeface="Arial" panose="020B0604020202020204" pitchFamily="34" charset="0"/>
                        </a:rPr>
                        <a:t>We will review and refresh the Fee Setting Strategy for Domiciliary Care including completion of a new cost of care exercise.</a:t>
                      </a:r>
                    </a:p>
                    <a:p>
                      <a:r>
                        <a:rPr lang="en-GB" sz="1800" kern="1200" dirty="0">
                          <a:solidFill>
                            <a:schemeClr val="tx1"/>
                          </a:solidFill>
                          <a:effectLst/>
                          <a:latin typeface="Arial" panose="020B0604020202020204" pitchFamily="34" charset="0"/>
                          <a:ea typeface="+mn-ea"/>
                          <a:cs typeface="Arial" panose="020B0604020202020204" pitchFamily="34" charset="0"/>
                        </a:rPr>
                        <a:t> </a:t>
                      </a:r>
                    </a:p>
                    <a:p>
                      <a:pPr marL="342900" marR="0" lvl="0" indent="-342900" algn="l" defTabSz="914400" rtl="0" eaLnBrk="1" fontAlgn="auto" latinLnBrk="0" hangingPunct="1">
                        <a:lnSpc>
                          <a:spcPct val="107000"/>
                        </a:lnSpc>
                        <a:spcBef>
                          <a:spcPts val="0"/>
                        </a:spcBef>
                        <a:spcAft>
                          <a:spcPts val="800"/>
                        </a:spcAft>
                        <a:buClrTx/>
                        <a:buSzTx/>
                        <a:buFont typeface="Symbol" panose="05050102010706020507" pitchFamily="18" charset="2"/>
                        <a:buChar char=""/>
                        <a:tabLst/>
                        <a:defRPr/>
                      </a:pPr>
                      <a:endParaRPr lang="en-GB" sz="1800" kern="1200" dirty="0">
                        <a:solidFill>
                          <a:schemeClr val="tx1"/>
                        </a:solidFill>
                        <a:effectLst/>
                        <a:latin typeface="+mn-lt"/>
                        <a:ea typeface="+mn-ea"/>
                        <a:cs typeface="+mn-cs"/>
                      </a:endParaRPr>
                    </a:p>
                    <a:p>
                      <a:pPr marL="342900" marR="0" lvl="0" indent="-342900" algn="l" defTabSz="914400" rtl="0" eaLnBrk="1" fontAlgn="auto" latinLnBrk="0" hangingPunct="1">
                        <a:lnSpc>
                          <a:spcPct val="107000"/>
                        </a:lnSpc>
                        <a:spcBef>
                          <a:spcPts val="0"/>
                        </a:spcBef>
                        <a:spcAft>
                          <a:spcPts val="800"/>
                        </a:spcAft>
                        <a:buClrTx/>
                        <a:buSzTx/>
                        <a:buFont typeface="Symbol" panose="05050102010706020507" pitchFamily="18" charset="2"/>
                        <a:buChar char=""/>
                        <a:tabLst/>
                        <a:defRPr/>
                      </a:pPr>
                      <a:endParaRPr lang="en-GB" sz="1800" kern="1200" dirty="0">
                        <a:solidFill>
                          <a:schemeClr val="tx1"/>
                        </a:solidFill>
                        <a:effectLst/>
                        <a:latin typeface="+mn-lt"/>
                        <a:ea typeface="+mn-ea"/>
                        <a:cs typeface="+mn-cs"/>
                      </a:endParaRPr>
                    </a:p>
                    <a:p>
                      <a:pPr marL="342900" lvl="0" indent="-342900" algn="l">
                        <a:lnSpc>
                          <a:spcPct val="107000"/>
                        </a:lnSpc>
                        <a:spcAft>
                          <a:spcPts val="800"/>
                        </a:spcAft>
                        <a:buFont typeface="Symbol" panose="05050102010706020507" pitchFamily="18" charset="2"/>
                        <a:buChar char=""/>
                      </a:pPr>
                      <a:endParaRPr lang="en-GB" sz="1800" kern="1200" dirty="0">
                        <a:solidFill>
                          <a:schemeClr val="tx1"/>
                        </a:solidFill>
                        <a:effectLst/>
                        <a:latin typeface="+mn-lt"/>
                        <a:ea typeface="+mn-ea"/>
                        <a:cs typeface="+mn-cs"/>
                      </a:endParaRPr>
                    </a:p>
                    <a:p>
                      <a:pPr marL="342900" lvl="0" indent="-342900" algn="l">
                        <a:lnSpc>
                          <a:spcPct val="107000"/>
                        </a:lnSpc>
                        <a:spcAft>
                          <a:spcPts val="800"/>
                        </a:spcAft>
                        <a:buFont typeface="Symbol" panose="05050102010706020507" pitchFamily="18" charset="2"/>
                        <a:buChar char=""/>
                      </a:pPr>
                      <a:endParaRPr lang="en-GB" sz="1800" dirty="0">
                        <a:effectLst/>
                        <a:latin typeface="+mn-lt"/>
                        <a:ea typeface="Calibri" panose="020F0502020204030204" pitchFamily="34" charset="0"/>
                        <a:cs typeface="Times New Roman" panose="02020603050405020304" pitchFamily="18" charset="0"/>
                      </a:endParaRPr>
                    </a:p>
                  </a:txBody>
                  <a:tcPr marL="114300" marR="114300" marT="0" marB="0">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latin typeface="Arial" panose="020B0604020202020204" pitchFamily="34" charset="0"/>
                          <a:cs typeface="Arial" panose="020B0604020202020204" pitchFamily="34" charset="0"/>
                        </a:rPr>
                        <a:t>A cost of care exercise has been undertaken along with an analysis of data and benchmarking with other local authorities. Due to the low number of providers who participate in the exercise it was not felt appropriate to put in place a new Fee Setting Strategy. However, the information collated at that time, regarding providers’ current and expected future costs has informed the development of a new approach to fee setting for care homes for older people in 2024/25.</a:t>
                      </a:r>
                    </a:p>
                    <a:p>
                      <a:pPr marL="285750" indent="-285750" algn="l">
                        <a:buFont typeface="Arial" panose="020B0604020202020204" pitchFamily="34" charset="0"/>
                        <a:buChar char="•"/>
                      </a:pPr>
                      <a:r>
                        <a:rPr lang="en-GB" sz="1600" dirty="0">
                          <a:latin typeface="Arial" panose="020B0604020202020204" pitchFamily="34" charset="0"/>
                          <a:cs typeface="Arial" panose="020B0604020202020204" pitchFamily="34" charset="0"/>
                        </a:rPr>
                        <a:t>The work undertaken to understand costs for placements in care homes for older people has also informed the fee uplift process for care homes for other population groups in 24/25.</a:t>
                      </a:r>
                    </a:p>
                    <a:p>
                      <a:pPr marL="285750" indent="-285750" algn="l">
                        <a:buFont typeface="Arial" panose="020B0604020202020204" pitchFamily="34" charset="0"/>
                        <a:buChar char="•"/>
                      </a:pPr>
                      <a:r>
                        <a:rPr lang="en-GB" sz="1600" dirty="0">
                          <a:latin typeface="Arial" panose="020B0604020202020204" pitchFamily="34" charset="0"/>
                          <a:cs typeface="Arial" panose="020B0604020202020204" pitchFamily="34" charset="0"/>
                        </a:rPr>
                        <a:t>Exploratory work has commenced to understand the most appropriate way of undertaking a cost of care exercise for other population group care homes given the diversity of the models of care in operation for these cohorts of placements. IPC will assist with a desk top review of how costs for this cohort of placements are calculated in other Local Authority areas across England and Wales.</a:t>
                      </a:r>
                    </a:p>
                    <a:p>
                      <a:pPr marL="0" indent="0" algn="l">
                        <a:buFont typeface="Arial" panose="020B0604020202020204" pitchFamily="34" charset="0"/>
                        <a:buNone/>
                      </a:pPr>
                      <a:endParaRPr lang="en-GB" sz="1800" dirty="0">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endParaRPr lang="en-GB" sz="1600" dirty="0">
                        <a:latin typeface="Arial" panose="020B0604020202020204" pitchFamily="34" charset="0"/>
                        <a:cs typeface="Arial" panose="020B0604020202020204" pitchFamily="34" charset="0"/>
                      </a:endParaRPr>
                    </a:p>
                  </a:txBody>
                  <a:tcPr>
                    <a:solidFill>
                      <a:schemeClr val="bg1"/>
                    </a:solidFill>
                  </a:tcPr>
                </a:tc>
                <a:extLst>
                  <a:ext uri="{0D108BD9-81ED-4DB2-BD59-A6C34878D82A}">
                    <a16:rowId xmlns:a16="http://schemas.microsoft.com/office/drawing/2014/main" val="3901578639"/>
                  </a:ext>
                </a:extLst>
              </a:tr>
            </a:tbl>
          </a:graphicData>
        </a:graphic>
      </p:graphicFrame>
    </p:spTree>
    <p:extLst>
      <p:ext uri="{BB962C8B-B14F-4D97-AF65-F5344CB8AC3E}">
        <p14:creationId xmlns:p14="http://schemas.microsoft.com/office/powerpoint/2010/main" val="9261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90A6ADD8-87F4-C398-C3E2-DCB4EC52BA5A}"/>
              </a:ext>
            </a:extLst>
          </p:cNvPr>
          <p:cNvSpPr>
            <a:spLocks noGrp="1"/>
          </p:cNvSpPr>
          <p:nvPr>
            <p:ph type="title"/>
          </p:nvPr>
        </p:nvSpPr>
        <p:spPr>
          <a:xfrm>
            <a:off x="1371599" y="294538"/>
            <a:ext cx="9895951" cy="1033669"/>
          </a:xfrm>
        </p:spPr>
        <p:txBody>
          <a:bodyPr>
            <a:normAutofit/>
          </a:bodyPr>
          <a:lstStyle/>
          <a:p>
            <a:r>
              <a:rPr lang="en-GB" sz="4000" b="1">
                <a:solidFill>
                  <a:srgbClr val="FFFFFF"/>
                </a:solidFill>
              </a:rPr>
              <a:t>Adult Services: Review of Themes</a:t>
            </a:r>
          </a:p>
        </p:txBody>
      </p:sp>
      <p:sp>
        <p:nvSpPr>
          <p:cNvPr id="7" name="Content Placeholder 6">
            <a:extLst>
              <a:ext uri="{FF2B5EF4-FFF2-40B4-BE49-F238E27FC236}">
                <a16:creationId xmlns:a16="http://schemas.microsoft.com/office/drawing/2014/main" id="{69937E08-FFD8-FF1F-83F6-CC8A42476241}"/>
              </a:ext>
            </a:extLst>
          </p:cNvPr>
          <p:cNvSpPr>
            <a:spLocks noGrp="1"/>
          </p:cNvSpPr>
          <p:nvPr>
            <p:ph idx="1"/>
          </p:nvPr>
        </p:nvSpPr>
        <p:spPr>
          <a:xfrm>
            <a:off x="116237" y="1622746"/>
            <a:ext cx="12075763" cy="5063804"/>
          </a:xfrm>
        </p:spPr>
        <p:txBody>
          <a:bodyPr anchor="ctr">
            <a:normAutofit lnSpcReduction="10000"/>
          </a:bodyPr>
          <a:lstStyle/>
          <a:p>
            <a:pPr marL="0" indent="0">
              <a:buNone/>
            </a:pPr>
            <a:r>
              <a:rPr lang="en-GB" sz="1800" b="1" dirty="0">
                <a:latin typeface="Arial" panose="020B0604020202020204" pitchFamily="34" charset="0"/>
                <a:cs typeface="Arial" panose="020B0604020202020204" pitchFamily="34" charset="0"/>
              </a:rPr>
              <a:t>Domiciliary Care (1) </a:t>
            </a:r>
          </a:p>
          <a:p>
            <a:pPr marL="0" indent="0">
              <a:buNone/>
            </a:pPr>
            <a:endParaRPr lang="en-GB" sz="1400" dirty="0">
              <a:latin typeface="Arial" panose="020B0604020202020204" pitchFamily="34" charset="0"/>
              <a:cs typeface="Arial" panose="020B0604020202020204" pitchFamily="34" charset="0"/>
            </a:endParaRPr>
          </a:p>
          <a:p>
            <a:pPr marL="0" indent="0">
              <a:buNone/>
            </a:pPr>
            <a:r>
              <a:rPr lang="en-GB" sz="1400" b="1" dirty="0">
                <a:latin typeface="Arial" panose="020B0604020202020204" pitchFamily="34" charset="0"/>
                <a:cs typeface="Arial" panose="020B0604020202020204" pitchFamily="34" charset="0"/>
              </a:rPr>
              <a:t>The report identified that:</a:t>
            </a:r>
          </a:p>
          <a:p>
            <a:pPr marL="342900" lvl="0" indent="-342900">
              <a:buFont typeface="Symbol" panose="05050102010706020507" pitchFamily="18" charset="2"/>
              <a:buChar char=""/>
            </a:pPr>
            <a:r>
              <a:rPr lang="en-GB" sz="1400" kern="100" dirty="0">
                <a:effectLst/>
                <a:latin typeface="Arial" panose="020B0604020202020204" pitchFamily="34" charset="0"/>
                <a:ea typeface="Calibri" panose="020F0502020204030204" pitchFamily="34" charset="0"/>
                <a:cs typeface="Arial" panose="020B0604020202020204" pitchFamily="34" charset="0"/>
              </a:rPr>
              <a:t>The market for domiciliary care for older people presented the greatest risk of market instability across all regions. This was due to workforce pressures and increasing complexity of need. Difficulties with recruitment and retention was a recurring theme, as was fee levels. The region reported an increase in demand for domiciliary care post-pandemic, with providers unable to take on new packages and sometimes having to hand back packages of care, particularly complex packages - often at short notice. The insufficiency of domiciliary care was impacting adversely on other services, such as residential care and reablement services. </a:t>
            </a:r>
          </a:p>
          <a:p>
            <a:pPr marL="0" indent="0">
              <a:buNone/>
            </a:pPr>
            <a:r>
              <a:rPr lang="en-GB" sz="1400" b="1" dirty="0">
                <a:latin typeface="Arial" panose="020B0604020202020204" pitchFamily="34" charset="0"/>
                <a:cs typeface="Arial" panose="020B0604020202020204" pitchFamily="34" charset="0"/>
              </a:rPr>
              <a:t>Current position:</a:t>
            </a:r>
          </a:p>
          <a:p>
            <a:r>
              <a:rPr lang="en-GB" sz="1400" dirty="0">
                <a:latin typeface="Arial" panose="020B0604020202020204" pitchFamily="34" charset="0"/>
                <a:cs typeface="Arial" panose="020B0604020202020204" pitchFamily="34" charset="0"/>
              </a:rPr>
              <a:t>The domiciliary care market remains very fragile, but we have seen significant improvement in providers’ ability to recruit care workers. Many agencies have used the Home Office Sponsorship Scheme to recruit staff from overseas and this has significantly increased their capacity along with the targeted support they have received from Cardiff Care Academy – the Council’s dedicated Into Work Service for the internal and external care workforce.</a:t>
            </a:r>
          </a:p>
          <a:p>
            <a:r>
              <a:rPr lang="en-GB" sz="1400" dirty="0">
                <a:latin typeface="Arial" panose="020B0604020202020204" pitchFamily="34" charset="0"/>
                <a:cs typeface="Arial" panose="020B0604020202020204" pitchFamily="34" charset="0"/>
              </a:rPr>
              <a:t>Consequently, capacity in the domiciliary care workforce currently exceeds demand for care at home, resulting in significant competition between providers to secure new care packages and some providers indicating that they may have to let workers go. The sustainability of some care packages is also an issue although we have not experienced large numbers of providers seeking to hand back packages.</a:t>
            </a:r>
          </a:p>
          <a:p>
            <a:r>
              <a:rPr lang="en-GB" sz="1400" dirty="0">
                <a:latin typeface="Arial" panose="020B0604020202020204" pitchFamily="34" charset="0"/>
                <a:cs typeface="Arial" panose="020B0604020202020204" pitchFamily="34" charset="0"/>
              </a:rPr>
              <a:t>New providers continue to be registered by CIW in the region and enrol onto the Council’s Dynamic Purchasing System (DPS) at a time when ideally, we would wish to limit the number of new providers entering the market. Work is being undertaken to address this within the rules that underpin the operation of the DPS. </a:t>
            </a:r>
          </a:p>
          <a:p>
            <a:r>
              <a:rPr lang="en-GB" sz="1400" dirty="0">
                <a:latin typeface="Arial" panose="020B0604020202020204" pitchFamily="34" charset="0"/>
                <a:cs typeface="Arial" panose="020B0604020202020204" pitchFamily="34" charset="0"/>
              </a:rPr>
              <a:t>Work is progressing to support market sustainability (outlined on the Progress Update slide) and targeted support has been provided in respect of training and induction of overseas workers to address cultural differences in delivery of care.</a:t>
            </a:r>
          </a:p>
        </p:txBody>
      </p:sp>
    </p:spTree>
    <p:extLst>
      <p:ext uri="{BB962C8B-B14F-4D97-AF65-F5344CB8AC3E}">
        <p14:creationId xmlns:p14="http://schemas.microsoft.com/office/powerpoint/2010/main" val="1885065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2E15686-6E39-459D-274C-22FD29384DDB}"/>
            </a:ext>
          </a:extLst>
        </p:cNvPr>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3F53B53E-BE53-DAF6-C7F8-DF78FFFF6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1FFE1A5D-E087-558F-4D2A-91829961E8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B3B3FED9-3B10-2348-6BF8-18745761C3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445025C6-388C-06B3-0AE7-4D3683F0BB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0D6121DF-0E16-799F-FF18-B387F9407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CD493E94-0FF2-EDC4-CC2C-919C9FA0B3BE}"/>
              </a:ext>
            </a:extLst>
          </p:cNvPr>
          <p:cNvSpPr>
            <a:spLocks noGrp="1"/>
          </p:cNvSpPr>
          <p:nvPr>
            <p:ph type="title"/>
          </p:nvPr>
        </p:nvSpPr>
        <p:spPr>
          <a:xfrm>
            <a:off x="1371599" y="294538"/>
            <a:ext cx="9895951" cy="1033669"/>
          </a:xfrm>
        </p:spPr>
        <p:txBody>
          <a:bodyPr>
            <a:normAutofit/>
          </a:bodyPr>
          <a:lstStyle/>
          <a:p>
            <a:r>
              <a:rPr lang="en-GB" sz="4000" b="1">
                <a:solidFill>
                  <a:srgbClr val="FFFFFF"/>
                </a:solidFill>
              </a:rPr>
              <a:t>Adult Services: Review of Themes</a:t>
            </a:r>
          </a:p>
        </p:txBody>
      </p:sp>
      <p:sp>
        <p:nvSpPr>
          <p:cNvPr id="7" name="Content Placeholder 6">
            <a:extLst>
              <a:ext uri="{FF2B5EF4-FFF2-40B4-BE49-F238E27FC236}">
                <a16:creationId xmlns:a16="http://schemas.microsoft.com/office/drawing/2014/main" id="{A4DEE3E1-8C1E-C6EA-B9E3-7EED137AFA3E}"/>
              </a:ext>
            </a:extLst>
          </p:cNvPr>
          <p:cNvSpPr>
            <a:spLocks noGrp="1"/>
          </p:cNvSpPr>
          <p:nvPr>
            <p:ph idx="1"/>
          </p:nvPr>
        </p:nvSpPr>
        <p:spPr>
          <a:xfrm>
            <a:off x="116237" y="1622746"/>
            <a:ext cx="12075763" cy="5063804"/>
          </a:xfrm>
        </p:spPr>
        <p:txBody>
          <a:bodyPr anchor="ctr">
            <a:normAutofit/>
          </a:bodyPr>
          <a:lstStyle/>
          <a:p>
            <a:pPr marL="0" indent="0">
              <a:buNone/>
            </a:pPr>
            <a:r>
              <a:rPr lang="en-GB" sz="1800" b="1" dirty="0">
                <a:latin typeface="Arial" panose="020B0604020202020204" pitchFamily="34" charset="0"/>
                <a:cs typeface="Arial" panose="020B0604020202020204" pitchFamily="34" charset="0"/>
              </a:rPr>
              <a:t>Domiciliary Care (2) </a:t>
            </a:r>
          </a:p>
          <a:p>
            <a:pPr marL="0" indent="0">
              <a:buNone/>
            </a:pPr>
            <a:endParaRPr lang="en-GB" sz="1400" dirty="0">
              <a:latin typeface="Arial" panose="020B0604020202020204" pitchFamily="34" charset="0"/>
              <a:cs typeface="Arial" panose="020B0604020202020204" pitchFamily="34" charset="0"/>
            </a:endParaRPr>
          </a:p>
          <a:p>
            <a:pPr marL="0" indent="0">
              <a:buNone/>
            </a:pPr>
            <a:r>
              <a:rPr lang="en-GB" sz="1400" b="1" dirty="0">
                <a:latin typeface="Arial" panose="020B0604020202020204" pitchFamily="34" charset="0"/>
                <a:cs typeface="Arial" panose="020B0604020202020204" pitchFamily="34" charset="0"/>
              </a:rPr>
              <a:t>Current position regarding the overseas workforce:</a:t>
            </a:r>
          </a:p>
          <a:p>
            <a:r>
              <a:rPr lang="en-GB" sz="1400" b="1" dirty="0">
                <a:latin typeface="Arial" panose="020B0604020202020204" pitchFamily="34" charset="0"/>
                <a:cs typeface="Arial" panose="020B0604020202020204" pitchFamily="34" charset="0"/>
              </a:rPr>
              <a:t>A recent survey of the market in respect of the overseas workforce has identified that there are more than 650 sponsored overseas workers employed by Cardiff Domiciliary Care agencies who are enrolled on the DPS. Some individual agencies employed more than 50% of their workforce via the sponsorship scheme and we have identified some agencies where 100% of their care worker workforce are sponsored staff from overseas.</a:t>
            </a:r>
          </a:p>
          <a:p>
            <a:r>
              <a:rPr lang="en-GB" sz="1400" b="1" dirty="0">
                <a:latin typeface="Arial" panose="020B0604020202020204" pitchFamily="34" charset="0"/>
                <a:cs typeface="Arial" panose="020B0604020202020204" pitchFamily="34" charset="0"/>
              </a:rPr>
              <a:t>The significant dependency on the overseas workforce across the Domiciliary Care market in Cardiff  brings a  number of risks that Adult Services are currently managing. These include but are not limited to:</a:t>
            </a:r>
          </a:p>
          <a:p>
            <a:pPr lvl="1"/>
            <a:r>
              <a:rPr lang="en-GB" sz="1400" b="1" dirty="0">
                <a:latin typeface="Arial" panose="020B0604020202020204" pitchFamily="34" charset="0"/>
                <a:cs typeface="Arial" panose="020B0604020202020204" pitchFamily="34" charset="0"/>
              </a:rPr>
              <a:t>The risk that suspension or revoking of a care agency's sponsorship could result in them going out of business or at the very least not being able to fulfil all of their commissioned care commitments.</a:t>
            </a:r>
          </a:p>
          <a:p>
            <a:pPr lvl="1"/>
            <a:r>
              <a:rPr lang="en-GB" sz="1400" b="1" dirty="0">
                <a:latin typeface="Arial" panose="020B0604020202020204" pitchFamily="34" charset="0"/>
                <a:cs typeface="Arial" panose="020B0604020202020204" pitchFamily="34" charset="0"/>
              </a:rPr>
              <a:t>Whilst there is currently capacity in the market, this could reduce rapidly if one or more agencies with large numbers of overseas workers were to have their licence revoked.</a:t>
            </a:r>
          </a:p>
          <a:p>
            <a:pPr lvl="1"/>
            <a:r>
              <a:rPr lang="en-GB" sz="1400" b="1" dirty="0">
                <a:latin typeface="Arial" panose="020B0604020202020204" pitchFamily="34" charset="0"/>
                <a:cs typeface="Arial" panose="020B0604020202020204" pitchFamily="34" charset="0"/>
              </a:rPr>
              <a:t>This will ultimately cause disruption to care packages and may result in a delay for some citizens who may have to wait for alterative care packages to be put in place.</a:t>
            </a:r>
          </a:p>
          <a:p>
            <a:r>
              <a:rPr lang="en-GB" sz="1400" b="1" dirty="0">
                <a:latin typeface="Arial" panose="020B0604020202020204" pitchFamily="34" charset="0"/>
                <a:cs typeface="Arial" panose="020B0604020202020204" pitchFamily="34" charset="0"/>
              </a:rPr>
              <a:t>The training and development needs of the overseas workforce has also posed some challenges which must be addressed through social care training provision such as induction that covers cultural and language differences and the expectations of care workers who provide care and support in the UK.</a:t>
            </a:r>
          </a:p>
          <a:p>
            <a:pPr marL="457200" lvl="1" indent="0">
              <a:buNone/>
            </a:pPr>
            <a:endParaRPr lang="en-GB" sz="1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107855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487FF902FC28E4D8DC3ABE97166EA62" ma:contentTypeVersion="8" ma:contentTypeDescription="Create a new document." ma:contentTypeScope="" ma:versionID="4c73d0f483304b59ecd10a2fe619e6bc">
  <xsd:schema xmlns:xsd="http://www.w3.org/2001/XMLSchema" xmlns:xs="http://www.w3.org/2001/XMLSchema" xmlns:p="http://schemas.microsoft.com/office/2006/metadata/properties" xmlns:ns3="1ac7be0d-a819-435e-8738-2985c341a311" xmlns:ns4="af63700e-042a-47f5-94c3-de7942798bb5" targetNamespace="http://schemas.microsoft.com/office/2006/metadata/properties" ma:root="true" ma:fieldsID="6a4029d61db6e907af54e97ae81a3b0e" ns3:_="" ns4:_="">
    <xsd:import namespace="1ac7be0d-a819-435e-8738-2985c341a311"/>
    <xsd:import namespace="af63700e-042a-47f5-94c3-de7942798bb5"/>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_activity"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ac7be0d-a819-435e-8738-2985c341a31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3" nillable="true" ma:displayName="_activity" ma:hidden="true" ma:internalName="_activity">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SearchProperties" ma:index="1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f63700e-042a-47f5-94c3-de7942798bb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1ac7be0d-a819-435e-8738-2985c341a311" xsi:nil="true"/>
  </documentManagement>
</p:properties>
</file>

<file path=customXml/itemProps1.xml><?xml version="1.0" encoding="utf-8"?>
<ds:datastoreItem xmlns:ds="http://schemas.openxmlformats.org/officeDocument/2006/customXml" ds:itemID="{17BF683B-729B-44AB-B18F-B71F412FBF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ac7be0d-a819-435e-8738-2985c341a311"/>
    <ds:schemaRef ds:uri="af63700e-042a-47f5-94c3-de7942798bb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6FFE393-7093-44AE-B745-2DD366CE3747}">
  <ds:schemaRefs>
    <ds:schemaRef ds:uri="http://schemas.microsoft.com/sharepoint/v3/contenttype/forms"/>
  </ds:schemaRefs>
</ds:datastoreItem>
</file>

<file path=customXml/itemProps3.xml><?xml version="1.0" encoding="utf-8"?>
<ds:datastoreItem xmlns:ds="http://schemas.openxmlformats.org/officeDocument/2006/customXml" ds:itemID="{4A32A6CC-8273-4430-8680-F6F4C8F44A39}">
  <ds:schemaRefs>
    <ds:schemaRef ds:uri="http://schemas.microsoft.com/office/2006/metadata/properties"/>
    <ds:schemaRef ds:uri="http://purl.org/dc/terms/"/>
    <ds:schemaRef ds:uri="af63700e-042a-47f5-94c3-de7942798bb5"/>
    <ds:schemaRef ds:uri="http://schemas.microsoft.com/office/infopath/2007/PartnerControls"/>
    <ds:schemaRef ds:uri="http://schemas.microsoft.com/office/2006/documentManagement/types"/>
    <ds:schemaRef ds:uri="1ac7be0d-a819-435e-8738-2985c341a311"/>
    <ds:schemaRef ds:uri="http://purl.org/dc/elements/1.1/"/>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10495</TotalTime>
  <Words>8693</Words>
  <Application>Microsoft Office PowerPoint</Application>
  <PresentationFormat>Widescreen</PresentationFormat>
  <Paragraphs>423</Paragraphs>
  <Slides>37</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Arial</vt:lpstr>
      <vt:lpstr>Calibri</vt:lpstr>
      <vt:lpstr>Calibri Light</vt:lpstr>
      <vt:lpstr>Symbol</vt:lpstr>
      <vt:lpstr>Office Theme</vt:lpstr>
      <vt:lpstr>Cardiff Adult &amp; Children’s Services Market Stability Report Annual Review –April 2024</vt:lpstr>
      <vt:lpstr>Overview</vt:lpstr>
      <vt:lpstr>Strategic themes and actions</vt:lpstr>
      <vt:lpstr>Section One:  Adult Services</vt:lpstr>
      <vt:lpstr>Adult Services: Review of Key Findings and Progress Update</vt:lpstr>
      <vt:lpstr>Adult Services: Review of Themes</vt:lpstr>
      <vt:lpstr>PowerPoint Presentation</vt:lpstr>
      <vt:lpstr>Adult Services: Review of Themes</vt:lpstr>
      <vt:lpstr>Adult Services: Review of Themes</vt:lpstr>
      <vt:lpstr>PowerPoint Presentation</vt:lpstr>
      <vt:lpstr>Adult Services: Review of Themes</vt:lpstr>
      <vt:lpstr>PowerPoint Presentation</vt:lpstr>
      <vt:lpstr>Adult Services: Review of Themes</vt:lpstr>
      <vt:lpstr>PowerPoint Presentation</vt:lpstr>
      <vt:lpstr>Adult Services: Review of Themes</vt:lpstr>
      <vt:lpstr>PowerPoint Presentation</vt:lpstr>
      <vt:lpstr>Adult Services: Review of Themes</vt:lpstr>
      <vt:lpstr>PowerPoint Presentation</vt:lpstr>
      <vt:lpstr>Adult Services: Review of Themes</vt:lpstr>
      <vt:lpstr>PowerPoint Presentation</vt:lpstr>
      <vt:lpstr>Adult Services: Summary of Progress (1)</vt:lpstr>
      <vt:lpstr>Adult Services: Summary of Progress (2)</vt:lpstr>
      <vt:lpstr>Section Two:  Children’s Services</vt:lpstr>
      <vt:lpstr>Children’s Services: Review of Key Findings and Progress Update</vt:lpstr>
      <vt:lpstr>Children’s Services: Review of Themes</vt:lpstr>
      <vt:lpstr>PowerPoint Presentation</vt:lpstr>
      <vt:lpstr>Children’s Services: Review of Themes</vt:lpstr>
      <vt:lpstr>PowerPoint Presentation</vt:lpstr>
      <vt:lpstr>Children’s Services: Review of Themes</vt:lpstr>
      <vt:lpstr>PowerPoint Presentation</vt:lpstr>
      <vt:lpstr>Children’s Services: Review of Themes</vt:lpstr>
      <vt:lpstr>PowerPoint Presentation</vt:lpstr>
      <vt:lpstr>Children’s Services: Review of Themes</vt:lpstr>
      <vt:lpstr>PowerPoint Presentation</vt:lpstr>
      <vt:lpstr>Children’s Services: Review of Themes</vt:lpstr>
      <vt:lpstr>PowerPoint Presentation</vt:lpstr>
      <vt:lpstr>Children’s Services: Summary of Progress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Craig Skidmore</dc:creator>
  <cp:lastModifiedBy>Bourge, Angela</cp:lastModifiedBy>
  <cp:revision>316</cp:revision>
  <dcterms:created xsi:type="dcterms:W3CDTF">2022-07-05T12:08:35Z</dcterms:created>
  <dcterms:modified xsi:type="dcterms:W3CDTF">2024-05-08T16:26:14Z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0x0101009487FF902FC28E4D8DC3ABE97166EA62</vt:lpwstr>
  </property>
</Properties>
</file>