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8" r:id="rId3"/>
    <p:sldId id="739" r:id="rId4"/>
    <p:sldId id="257" r:id="rId5"/>
    <p:sldId id="258" r:id="rId6"/>
    <p:sldId id="264" r:id="rId7"/>
    <p:sldId id="260" r:id="rId8"/>
    <p:sldId id="261" r:id="rId9"/>
    <p:sldId id="262" r:id="rId10"/>
    <p:sldId id="265" r:id="rId11"/>
    <p:sldId id="263" r:id="rId12"/>
    <p:sldId id="737" r:id="rId13"/>
    <p:sldId id="655" r:id="rId14"/>
    <p:sldId id="728" r:id="rId15"/>
    <p:sldId id="727" r:id="rId16"/>
    <p:sldId id="731" r:id="rId17"/>
    <p:sldId id="733" r:id="rId18"/>
    <p:sldId id="735" r:id="rId19"/>
    <p:sldId id="719" r:id="rId20"/>
    <p:sldId id="723" r:id="rId21"/>
    <p:sldId id="722" r:id="rId22"/>
    <p:sldId id="726" r:id="rId23"/>
    <p:sldId id="738" r:id="rId24"/>
    <p:sldId id="741" r:id="rId25"/>
    <p:sldId id="740" r:id="rId2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3043-080B-DCE4-3252-CFFCB896A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E7297-0F7F-97DD-4DF4-316E66B24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E11F31-7887-52E1-2F21-8F0C21743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ptos" panose="020B0004020202020204" pitchFamily="34" charset="0"/>
              </a:rPr>
              <a:t>Thanks for the opportunity to present to you today – much appreciated.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A61DC-6C5D-B78A-95B0-0BD259CB1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81D17-F1F7-43A1-9B31-43872018CD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2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25ED-8B80-C1A2-96C0-013706A6F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93E15-0211-9F32-3422-AD035B7FE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F5AE1-E9F1-07F7-2303-85621969B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7C4E4-D1A0-CA7E-EFE2-1F7B33A0F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81D17-F1F7-43A1-9B31-43872018CDD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03.safelinks.protection.outlook.com/?url=https%3A%2F%2Fpadlet.com%2FCardiff_and_Vale_Recovery_College%2Fco-production-in-cavuhb-mental-health-services-mlj5cq9jth44qqqn&amp;data=05%7C02%7CJoanne.Wilson3%40wales.nhs.uk%7C3cc8b435972a4ee455e908dd921022b1%7Cbb5628b8e3284082a856433c9edc8fae%7C0%7C0%7C638827320173597646%7CUnknown%7CTWFpbGZsb3d8eyJFbXB0eU1hcGkiOnRydWUsIlYiOiIwLjAuMDAwMCIsIlAiOiJXaW4zMiIsIkFOIjoiTWFpbCIsIldUIjoyfQ%3D%3D%7C0%7C%7C%7C&amp;sdata=mP0oRi1g5MDxfkRcAWDvGqw89%2FsCNSkOllSNWuqYEqg%3D&amp;reserve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Wilson3@wales.nhs.uk" TargetMode="External"/><Relationship Id="rId2" Type="http://schemas.openxmlformats.org/officeDocument/2006/relationships/hyperlink" Target="mailto:Victoria.Hartley-Smith@wales.nhs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lexandra.Congreve@wales.nhs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anva.com/design/DAGmSzqBRGI/ruDR5J9nnL52T3i-pxFuXA/view?utm_content=DAGmSzqBRGI&amp;utm_campaign=designshare&amp;utm_medium=link2&amp;utm_source=uniquelinks&amp;utlId=h59f6cdfb67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ED5EE1-C5D3-4A25-8446-9B3B2E971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718" y="229559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The Power of Co-Production</a:t>
            </a:r>
            <a:br>
              <a:rPr lang="en-GB" sz="8000" b="1" dirty="0">
                <a:latin typeface="Calibri"/>
              </a:rPr>
            </a:br>
            <a:r>
              <a:rPr lang="en-GB" sz="32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Sharing real life experiences of co-production and its impact on service 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678" y="3810490"/>
            <a:ext cx="888682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RPB Conference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16</a:t>
            </a:r>
            <a:r>
              <a:rPr lang="en-GB" sz="2800" b="1" baseline="30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May 2025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85" y="217783"/>
            <a:ext cx="6376624" cy="16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045F49-30C3-1408-1339-A53A88CF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04800"/>
            <a:ext cx="10919534" cy="804909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solidFill>
                  <a:schemeClr val="tx2"/>
                </a:solidFill>
                <a:effectLst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Co-production Padlet in CAVUHB Mental Health Services</a:t>
            </a:r>
            <a:endParaRPr lang="en-GB" sz="3200" b="1" dirty="0">
              <a:solidFill>
                <a:schemeClr val="tx2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0ABEA3-7703-ED43-5853-4A940CEF7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729"/>
          <a:stretch/>
        </p:blipFill>
        <p:spPr bwMode="auto">
          <a:xfrm>
            <a:off x="1248375" y="1742872"/>
            <a:ext cx="9050050" cy="422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6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0" y="696898"/>
            <a:ext cx="6858002" cy="1282822"/>
          </a:xfrm>
        </p:spPr>
        <p:txBody>
          <a:bodyPr rtlCol="0"/>
          <a:lstStyle/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Contact Us</a:t>
            </a: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</a:t>
            </a:r>
            <a:endParaRPr lang="en-gb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2163125"/>
            <a:ext cx="6858002" cy="2977046"/>
          </a:xfrm>
        </p:spPr>
        <p:txBody>
          <a:bodyPr rtlCol="0">
            <a:normAutofit/>
          </a:bodyPr>
          <a:lstStyle/>
          <a:p>
            <a:pPr rtl="0"/>
            <a:r>
              <a:rPr 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2"/>
              </a:rPr>
              <a:t>Victoria.Hartley-Smith@wales.nhs.uk</a:t>
            </a:r>
            <a:endParaRPr 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r>
              <a:rPr lang="en-US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3"/>
              </a:rPr>
              <a:t>Joanne.Wilson3@wales.nhs.uk</a:t>
            </a:r>
            <a:endParaRPr lang="en-US"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r>
              <a:rPr 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02921 825777 or 02921 825776</a:t>
            </a:r>
          </a:p>
          <a:p>
            <a:pPr rtl="0"/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hlinkClick r:id="rId4"/>
              </a:rPr>
              <a:t>Alexandra.Congreve@wales.nhs.uk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endParaRPr lang="en-US" b="1" dirty="0">
              <a:solidFill>
                <a:schemeClr val="accent3">
                  <a:lumMod val="7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endParaRPr 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9496D-4A91-0E66-02B5-18F64C12B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2309-84E9-6927-802C-C193D47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18" y="46019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r>
              <a:rPr lang="en-GB" sz="44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Co-designing RSPB Nature Prescriptions in Cardiff</a:t>
            </a:r>
            <a:br>
              <a:rPr lang="en-GB" sz="4400" b="1" dirty="0">
                <a:latin typeface="Aptos"/>
                <a:ea typeface="Calibri"/>
                <a:cs typeface="Calibri"/>
              </a:rPr>
            </a:br>
            <a:r>
              <a:rPr lang="en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to s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upport</a:t>
            </a:r>
            <a: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and</a:t>
            </a:r>
            <a: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improve</a:t>
            </a:r>
            <a: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wellbeing</a:t>
            </a:r>
            <a: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and</a:t>
            </a:r>
            <a: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cy-GB" sz="3600" b="1" err="1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health</a:t>
            </a:r>
            <a:br>
              <a:rPr lang="en-US" dirty="0"/>
            </a:br>
            <a:br>
              <a:rPr lang="cy-GB" sz="3600" b="1" dirty="0">
                <a:latin typeface="Aptos"/>
                <a:ea typeface="Calibri"/>
                <a:cs typeface="Calibri"/>
              </a:rPr>
            </a:br>
            <a: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David Llewellyn</a:t>
            </a:r>
            <a:b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Nature and Wellbeing Lead – RSPB Cymru</a:t>
            </a:r>
            <a:br>
              <a:rPr lang="en-GB" sz="3100" b="1" dirty="0">
                <a:latin typeface="Aptos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endParaRPr lang="en-GB" sz="3200" b="1">
              <a:latin typeface="Arial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D79FA9-2AD6-9713-4429-5E8D2A8A0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0" y="192383"/>
            <a:ext cx="6376624" cy="1631584"/>
          </a:xfrm>
          <a:prstGeom prst="rect">
            <a:avLst/>
          </a:prstGeom>
        </p:spPr>
      </p:pic>
      <p:pic>
        <p:nvPicPr>
          <p:cNvPr id="3" name="Picture 2" descr="A yellow and green squares&#10;&#10;AI-generated content may be incorrect.">
            <a:extLst>
              <a:ext uri="{FF2B5EF4-FFF2-40B4-BE49-F238E27FC236}">
                <a16:creationId xmlns:a16="http://schemas.microsoft.com/office/drawing/2014/main" id="{EBCF72F7-BCBE-34D1-F31C-FCD18B3D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34"/>
            <a:ext cx="12192000" cy="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D4332-8583-3ABF-10FF-FCA8565C8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ock of birds flying in the sky&#10;&#10;AI-generated content may be incorrect.">
            <a:extLst>
              <a:ext uri="{FF2B5EF4-FFF2-40B4-BE49-F238E27FC236}">
                <a16:creationId xmlns:a16="http://schemas.microsoft.com/office/drawing/2014/main" id="{9D67C86E-2CC0-389A-4E49-A646A180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086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781E10-CF79-C45B-119C-7BCD9EBB4019}"/>
              </a:ext>
            </a:extLst>
          </p:cNvPr>
          <p:cNvGrpSpPr/>
          <p:nvPr/>
        </p:nvGrpSpPr>
        <p:grpSpPr>
          <a:xfrm>
            <a:off x="10880185" y="5448300"/>
            <a:ext cx="1162702" cy="1409700"/>
            <a:chOff x="10957383" y="5209788"/>
            <a:chExt cx="1201531" cy="14578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437153-6D44-BA9B-8A99-E7931BB1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7383" y="5209788"/>
              <a:ext cx="1201531" cy="12015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EDBC74-7F05-08E3-D142-021FD8B2804B}"/>
                </a:ext>
              </a:extLst>
            </p:cNvPr>
            <p:cNvSpPr txBox="1"/>
            <p:nvPr/>
          </p:nvSpPr>
          <p:spPr>
            <a:xfrm>
              <a:off x="11048848" y="6375244"/>
              <a:ext cx="11100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spc="300">
                  <a:solidFill>
                    <a:schemeClr val="bg1"/>
                  </a:solidFill>
                  <a:latin typeface="Brother 1816" pitchFamily="50" charset="0"/>
                </a:rPr>
                <a:t>CYMRU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23296-5CE6-55D4-1BAF-49E5EF72D7A2}"/>
              </a:ext>
            </a:extLst>
          </p:cNvPr>
          <p:cNvGrpSpPr/>
          <p:nvPr/>
        </p:nvGrpSpPr>
        <p:grpSpPr>
          <a:xfrm>
            <a:off x="8985439" y="5789214"/>
            <a:ext cx="1878203" cy="616102"/>
            <a:chOff x="55372" y="5814325"/>
            <a:chExt cx="2104768" cy="7834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FA93C-4714-4AF0-40CB-19E4A18EE4E6}"/>
                </a:ext>
              </a:extLst>
            </p:cNvPr>
            <p:cNvSpPr txBox="1"/>
            <p:nvPr/>
          </p:nvSpPr>
          <p:spPr>
            <a:xfrm>
              <a:off x="55372" y="5814325"/>
              <a:ext cx="2104768" cy="2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">
                  <a:solidFill>
                    <a:schemeClr val="bg1"/>
                  </a:solidFill>
                  <a:latin typeface="Brother 1816" pitchFamily="50" charset="0"/>
                </a:rPr>
                <a:t>F</a:t>
              </a:r>
              <a:r>
                <a:rPr lang="en-GB" sz="500" b="0" i="0">
                  <a:solidFill>
                    <a:schemeClr val="bg1"/>
                  </a:solidFill>
                  <a:effectLst/>
                  <a:latin typeface="Brother 1816" pitchFamily="50" charset="0"/>
                </a:rPr>
                <a:t>unds raised by players of People’s Postcode Lottery</a:t>
              </a:r>
              <a:endParaRPr lang="en-GB" sz="500">
                <a:solidFill>
                  <a:schemeClr val="bg1"/>
                </a:solidFill>
                <a:latin typeface="Brother 1816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B3241E-12F4-0B75-0687-66DBABE8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421" y="5998991"/>
              <a:ext cx="1894670" cy="5988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55F303-9814-BF38-E7AE-843D2D149746}"/>
              </a:ext>
            </a:extLst>
          </p:cNvPr>
          <p:cNvSpPr txBox="1"/>
          <p:nvPr/>
        </p:nvSpPr>
        <p:spPr>
          <a:xfrm>
            <a:off x="929067" y="4841659"/>
            <a:ext cx="99345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GB" sz="2800" b="1" dirty="0">
                <a:latin typeface="Aptos" panose="020B0004020202020204" pitchFamily="34" charset="0"/>
              </a:rPr>
              <a:t>David Llewellyn</a:t>
            </a:r>
            <a:br>
              <a:rPr lang="en-GB" sz="2400" dirty="0">
                <a:latin typeface="Aptos" panose="020B0004020202020204" pitchFamily="34" charset="0"/>
              </a:rPr>
            </a:br>
            <a:r>
              <a:rPr lang="en-GB" sz="2400" dirty="0">
                <a:latin typeface="Aptos" panose="020B0004020202020204" pitchFamily="34" charset="0"/>
              </a:rPr>
              <a:t>Nature and Wellbeing Lead – RSPB Cymru</a:t>
            </a:r>
            <a:br>
              <a:rPr lang="en-GB" sz="3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GB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Cardiff Regional Partnership Board- </a:t>
            </a:r>
            <a:r>
              <a:rPr lang="en-GB" sz="2000" dirty="0">
                <a:latin typeface="Aptos" panose="020B0004020202020204" pitchFamily="34" charset="0"/>
              </a:rPr>
              <a:t>16 May 2025 </a:t>
            </a:r>
            <a:endParaRPr lang="en-GB" sz="3200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E3BB0-480B-F6F2-2A75-2B5972015688}"/>
              </a:ext>
            </a:extLst>
          </p:cNvPr>
          <p:cNvSpPr txBox="1"/>
          <p:nvPr/>
        </p:nvSpPr>
        <p:spPr>
          <a:xfrm>
            <a:off x="16543" y="15406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ptos" panose="020B0004020202020204" pitchFamily="34" charset="0"/>
              </a:rPr>
              <a:t>Co-designing RSPB Nature Prescriptions in Cardiff</a:t>
            </a:r>
            <a:br>
              <a:rPr lang="en-GB" sz="60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cy-GB" sz="3200" dirty="0">
                <a:solidFill>
                  <a:schemeClr val="bg1"/>
                </a:solidFill>
                <a:latin typeface="Aptos" panose="020B0004020202020204" pitchFamily="34" charset="0"/>
              </a:rPr>
              <a:t>to s</a:t>
            </a:r>
            <a:r>
              <a:rPr kumimoji="0" lang="cy-GB" altLang="en-US" sz="32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upport</a:t>
            </a:r>
            <a:r>
              <a:rPr lang="cy-GB" alt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 and improve </a:t>
            </a:r>
            <a:r>
              <a:rPr kumimoji="0" lang="cy-GB" altLang="en-US" sz="32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wellbeing and </a:t>
            </a:r>
            <a:r>
              <a:rPr kumimoji="0" lang="cy-GB" altLang="en-US" sz="320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health</a:t>
            </a:r>
            <a:endParaRPr kumimoji="0" lang="cy-GB" altLang="en-US" sz="400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C4F051-A57C-75C9-8F52-A276348A9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93" y="5608951"/>
            <a:ext cx="2516212" cy="9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3959E-387F-B40D-CE03-58ECEB072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608D29-DB8D-AE2B-BD56-49C9DC6A21F9}"/>
              </a:ext>
            </a:extLst>
          </p:cNvPr>
          <p:cNvSpPr txBox="1"/>
          <p:nvPr/>
        </p:nvSpPr>
        <p:spPr>
          <a:xfrm>
            <a:off x="4725184" y="647085"/>
            <a:ext cx="6846665" cy="5198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</a:pPr>
            <a:r>
              <a:rPr lang="en-GB" sz="3200" dirty="0">
                <a:latin typeface="Aptos" panose="020B0004020202020204" pitchFamily="34" charset="0"/>
              </a:rPr>
              <a:t>What are RSPB Nature Prescriptions?</a:t>
            </a: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GB" sz="2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Support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healthcare professionals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deliver 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–</a:t>
            </a: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 a referral into activities or another service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Focus on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nature connection </a:t>
            </a: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in people’s immediate locality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– nature is not simply a backdrop 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People are encouraged to notice nature wherever they are, addressing some of the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identified health inequalities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barriers to nature</a:t>
            </a:r>
            <a:r>
              <a:rPr lang="en-US" sz="2000" b="1" i="0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 Reciprocal relationship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between the wellbeing of people and nature</a:t>
            </a: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050" name="Picture 2" descr="A river with a bridge and buildings&#10;&#10;AI-generated content may be incorrect.">
            <a:extLst>
              <a:ext uri="{FF2B5EF4-FFF2-40B4-BE49-F238E27FC236}">
                <a16:creationId xmlns:a16="http://schemas.microsoft.com/office/drawing/2014/main" id="{604E220C-691B-F31F-19E1-618308FB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4" y="555522"/>
            <a:ext cx="4064109" cy="57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8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A6FF2-E35B-4C96-DD64-8E824FF85196}"/>
              </a:ext>
            </a:extLst>
          </p:cNvPr>
          <p:cNvSpPr txBox="1"/>
          <p:nvPr/>
        </p:nvSpPr>
        <p:spPr>
          <a:xfrm>
            <a:off x="4515035" y="942017"/>
            <a:ext cx="7515190" cy="520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ptos" panose="020B0004020202020204" pitchFamily="34" charset="0"/>
              </a:rPr>
              <a:t>What are RSPB Nature Prescriptions?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guided conversation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between a trusted professional and their client to encourage and support them to connect with the natural world to benefit their mental and physical wellbeing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supported by a </a:t>
            </a:r>
            <a:r>
              <a:rPr lang="en-GB" sz="28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co-designed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booklet of seasonal ideas </a:t>
            </a:r>
            <a:b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suggestions to enable people to explore ways of connecting to nature that are personal and meaningful to them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 free to the recipient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non-medical approach based on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accessible, self-led activities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that people can do from anywhere with </a:t>
            </a:r>
            <a:r>
              <a:rPr lang="en-GB" sz="2000" b="1" i="0" u="none" strike="noStrike" dirty="0">
                <a:solidFill>
                  <a:srgbClr val="008287"/>
                </a:solidFill>
                <a:effectLst/>
                <a:latin typeface="Aptos" panose="020B0004020202020204" pitchFamily="34" charset="0"/>
              </a:rPr>
              <a:t>no need to travel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on their own or with others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endParaRPr lang="en-GB" dirty="0"/>
          </a:p>
        </p:txBody>
      </p:sp>
      <p:pic>
        <p:nvPicPr>
          <p:cNvPr id="1026" name="Picture 2" descr="A white tower with a clock on it in the water&#10;&#10;AI-generated content may be incorrect.">
            <a:extLst>
              <a:ext uri="{FF2B5EF4-FFF2-40B4-BE49-F238E27FC236}">
                <a16:creationId xmlns:a16="http://schemas.microsoft.com/office/drawing/2014/main" id="{DCE6A89B-0153-7A4C-BF79-5A8980A3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6" y="864299"/>
            <a:ext cx="3935985" cy="53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F189B6-03CA-61B5-CE5B-ED8F66BEEC7B}"/>
              </a:ext>
            </a:extLst>
          </p:cNvPr>
          <p:cNvSpPr txBox="1"/>
          <p:nvPr/>
        </p:nvSpPr>
        <p:spPr>
          <a:xfrm>
            <a:off x="196646" y="553704"/>
            <a:ext cx="69710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PHASE 1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b="1" dirty="0">
                <a:latin typeface="Aptos" panose="020B0004020202020204" pitchFamily="34" charset="0"/>
              </a:rPr>
              <a:t>October 2024 - January 2025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Preparation: listening and talking to and learning from potential partners (develop trust and relationships)</a:t>
            </a:r>
          </a:p>
          <a:p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PHASE 2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b="1" dirty="0">
                <a:latin typeface="Aptos" panose="020B0004020202020204" pitchFamily="34" charset="0"/>
              </a:rPr>
              <a:t>February 2025 - May 2025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Co-design sessions: 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3 online and 2 in person (oversubscribed)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Offline input: 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Padlet and emails as well as meetings and discussions</a:t>
            </a:r>
          </a:p>
          <a:p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PHASE 3</a:t>
            </a:r>
            <a:br>
              <a:rPr lang="en-GB" sz="2000" b="1" dirty="0">
                <a:latin typeface="Aptos" panose="020B0004020202020204" pitchFamily="34" charset="0"/>
              </a:rPr>
            </a:br>
            <a:r>
              <a:rPr lang="en-GB" sz="2000" b="1" dirty="0">
                <a:latin typeface="Aptos" panose="020B0004020202020204" pitchFamily="34" charset="0"/>
              </a:rPr>
              <a:t>May 2025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Revisit and allow time for feedback - seek contributions</a:t>
            </a:r>
          </a:p>
          <a:p>
            <a:r>
              <a:rPr lang="en-GB" sz="2000" dirty="0">
                <a:latin typeface="Aptos" panose="020B0004020202020204" pitchFamily="34" charset="0"/>
              </a:rPr>
              <a:t>Delivery support and training sessions (learn from these)</a:t>
            </a:r>
          </a:p>
          <a:p>
            <a:endParaRPr lang="en-GB" sz="2000" i="1" dirty="0">
              <a:latin typeface="Aptos" panose="020B0004020202020204" pitchFamily="34" charset="0"/>
            </a:endParaRPr>
          </a:p>
          <a:p>
            <a:r>
              <a:rPr lang="en-GB" sz="2000" i="1" dirty="0">
                <a:latin typeface="Aptos" panose="020B0004020202020204" pitchFamily="34" charset="0"/>
              </a:rPr>
              <a:t>Run in parallel with Newport </a:t>
            </a:r>
          </a:p>
          <a:p>
            <a:r>
              <a:rPr lang="en-GB" sz="2000" i="1" dirty="0">
                <a:latin typeface="Aptos" panose="020B0004020202020204" pitchFamily="34" charset="0"/>
              </a:rPr>
              <a:t>– allowed cross-fertilisation of ideas</a:t>
            </a:r>
          </a:p>
        </p:txBody>
      </p:sp>
      <p:pic>
        <p:nvPicPr>
          <p:cNvPr id="8" name="Picture 7" descr="A poster of a medical prescription&#10;&#10;AI-generated content may be incorrect.">
            <a:extLst>
              <a:ext uri="{FF2B5EF4-FFF2-40B4-BE49-F238E27FC236}">
                <a16:creationId xmlns:a16="http://schemas.microsoft.com/office/drawing/2014/main" id="{74F7FE6E-3D17-D9FF-D19A-6819C0CA5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5" y="553704"/>
            <a:ext cx="4188541" cy="59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7786F8-77F0-C44E-A3F7-978E4E73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7" y="343885"/>
            <a:ext cx="3697679" cy="5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00EB90FB-50DA-45E6-25A7-6D262BDD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4" y="343884"/>
            <a:ext cx="6972585" cy="5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C0A7E-E108-AB32-096B-DFD2185F248B}"/>
              </a:ext>
            </a:extLst>
          </p:cNvPr>
          <p:cNvSpPr txBox="1"/>
          <p:nvPr/>
        </p:nvSpPr>
        <p:spPr>
          <a:xfrm>
            <a:off x="208908" y="5683118"/>
            <a:ext cx="1177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Co-production versus co-design</a:t>
            </a:r>
            <a:br>
              <a:rPr lang="en-GB" sz="2400" dirty="0">
                <a:latin typeface="Aptos" panose="020B0004020202020204" pitchFamily="34" charset="0"/>
              </a:rPr>
            </a:br>
            <a:r>
              <a:rPr lang="en-GB" sz="2400" dirty="0">
                <a:latin typeface="Aptos" panose="020B0004020202020204" pitchFamily="34" charset="0"/>
              </a:rPr>
              <a:t>Set out honestly and clearly what is available for change/additional input</a:t>
            </a:r>
          </a:p>
        </p:txBody>
      </p:sp>
    </p:spTree>
    <p:extLst>
      <p:ext uri="{BB962C8B-B14F-4D97-AF65-F5344CB8AC3E}">
        <p14:creationId xmlns:p14="http://schemas.microsoft.com/office/powerpoint/2010/main" val="1733656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EB46B1-E261-52A5-FE8B-2CFC12AE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14" t="16343" r="51203" b="4802"/>
          <a:stretch/>
        </p:blipFill>
        <p:spPr>
          <a:xfrm>
            <a:off x="2161631" y="561143"/>
            <a:ext cx="3749268" cy="5552381"/>
          </a:xfrm>
          <a:prstGeom prst="rect">
            <a:avLst/>
          </a:prstGeom>
        </p:spPr>
      </p:pic>
      <p:pic>
        <p:nvPicPr>
          <p:cNvPr id="3076" name="Picture 4" descr="A city with trees and buildings&#10;&#10;AI-generated content may be incorrect.">
            <a:extLst>
              <a:ext uri="{FF2B5EF4-FFF2-40B4-BE49-F238E27FC236}">
                <a16:creationId xmlns:a16="http://schemas.microsoft.com/office/drawing/2014/main" id="{AE5AD03A-F208-AD1F-EB96-C861DE8A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" y="665250"/>
            <a:ext cx="2264369" cy="30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white tower with a clock on it in the water&#10;&#10;AI-generated content may be incorrect.">
            <a:extLst>
              <a:ext uri="{FF2B5EF4-FFF2-40B4-BE49-F238E27FC236}">
                <a16:creationId xmlns:a16="http://schemas.microsoft.com/office/drawing/2014/main" id="{29263C1D-BC5A-774A-1CA1-010A21D5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446" y="755822"/>
            <a:ext cx="2131191" cy="28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flyer with a body of water and trees&#10;&#10;AI-generated content may be incorrect.">
            <a:extLst>
              <a:ext uri="{FF2B5EF4-FFF2-40B4-BE49-F238E27FC236}">
                <a16:creationId xmlns:a16="http://schemas.microsoft.com/office/drawing/2014/main" id="{59E84609-6D04-B853-B5F1-7017F4239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8267"/>
            <a:ext cx="3749268" cy="5301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8B3A31-FEFD-F9C9-25EF-40DBB1FFD5E6}"/>
              </a:ext>
            </a:extLst>
          </p:cNvPr>
          <p:cNvSpPr txBox="1"/>
          <p:nvPr/>
        </p:nvSpPr>
        <p:spPr>
          <a:xfrm>
            <a:off x="2161631" y="6079733"/>
            <a:ext cx="781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ptos" panose="020B0004020202020204" pitchFamily="34" charset="0"/>
              </a:rPr>
              <a:t>Be prepared to actually take on suggestions and ideas</a:t>
            </a:r>
            <a:br>
              <a:rPr lang="en-GB" sz="2000" dirty="0">
                <a:latin typeface="Aptos" panose="020B0004020202020204" pitchFamily="34" charset="0"/>
              </a:rPr>
            </a:br>
            <a:r>
              <a:rPr lang="en-GB" sz="2000" dirty="0">
                <a:latin typeface="Aptos" panose="020B0004020202020204" pitchFamily="34" charset="0"/>
              </a:rPr>
              <a:t>with honesty and challenge</a:t>
            </a:r>
          </a:p>
        </p:txBody>
      </p:sp>
    </p:spTree>
    <p:extLst>
      <p:ext uri="{BB962C8B-B14F-4D97-AF65-F5344CB8AC3E}">
        <p14:creationId xmlns:p14="http://schemas.microsoft.com/office/powerpoint/2010/main" val="296287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0BDCA-A1E5-61EE-6003-ED5ECA68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7254D-FFC3-C78B-2389-205483DD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16" t="17553" r="18546" b="4802"/>
          <a:stretch/>
        </p:blipFill>
        <p:spPr>
          <a:xfrm>
            <a:off x="2413619" y="655254"/>
            <a:ext cx="3738377" cy="5495318"/>
          </a:xfrm>
          <a:prstGeom prst="rect">
            <a:avLst/>
          </a:prstGeom>
        </p:spPr>
      </p:pic>
      <p:pic>
        <p:nvPicPr>
          <p:cNvPr id="3" name="Picture 4" descr="A city with trees and buildings&#10;&#10;AI-generated content may be incorrect.">
            <a:extLst>
              <a:ext uri="{FF2B5EF4-FFF2-40B4-BE49-F238E27FC236}">
                <a16:creationId xmlns:a16="http://schemas.microsoft.com/office/drawing/2014/main" id="{344B28F0-9B5E-A7F3-59A8-8B2075EB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2" y="773190"/>
            <a:ext cx="2264369" cy="30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white tower with a clock on it in the water&#10;&#10;AI-generated content may be incorrect.">
            <a:extLst>
              <a:ext uri="{FF2B5EF4-FFF2-40B4-BE49-F238E27FC236}">
                <a16:creationId xmlns:a16="http://schemas.microsoft.com/office/drawing/2014/main" id="{1DAC608D-5AA7-7716-6E40-5EEE415D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446" y="755822"/>
            <a:ext cx="2131191" cy="28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brochure&#10;&#10;AI-generated content may be incorrect.">
            <a:extLst>
              <a:ext uri="{FF2B5EF4-FFF2-40B4-BE49-F238E27FC236}">
                <a16:creationId xmlns:a16="http://schemas.microsoft.com/office/drawing/2014/main" id="{D2B9C9E1-46CC-882C-34F4-43B6645BE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3190"/>
            <a:ext cx="3839855" cy="54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654D3-783D-390B-6412-9379DD0B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790-4486-2753-7957-070469899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18" y="39923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An Introduction to the Workshop</a:t>
            </a: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Duncan Innes</a:t>
            </a: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r>
              <a:rPr lang="en-GB" sz="3200" b="1" dirty="0">
                <a:solidFill>
                  <a:srgbClr val="7030A0"/>
                </a:solidFill>
                <a:latin typeface="Arial"/>
                <a:ea typeface="Calibri"/>
                <a:cs typeface="Arial"/>
              </a:rPr>
              <a:t>Cardiff Health and Social Care Facilitator</a:t>
            </a:r>
            <a:br>
              <a:rPr lang="en-GB" sz="3200" b="1" dirty="0">
                <a:latin typeface="Arial"/>
                <a:ea typeface="Calibri"/>
                <a:cs typeface="Arial"/>
              </a:rPr>
            </a:br>
            <a:r>
              <a:rPr lang="en-GB" sz="3200" b="1" dirty="0">
                <a:solidFill>
                  <a:srgbClr val="7030A0"/>
                </a:solidFill>
                <a:latin typeface="Arial"/>
                <a:ea typeface="Calibri"/>
                <a:cs typeface="Arial"/>
              </a:rPr>
              <a:t>C3SC</a:t>
            </a:r>
            <a:br>
              <a:rPr lang="en-GB" sz="4000" b="1" dirty="0">
                <a:latin typeface="Calibri"/>
                <a:ea typeface="Calibri"/>
                <a:cs typeface="Calibri"/>
              </a:rPr>
            </a:br>
            <a:endParaRPr lang="en-GB" sz="4000" b="1" dirty="0">
              <a:solidFill>
                <a:srgbClr val="44009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8891AB-2AB8-7D60-104F-EBCF6BD56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30" y="90783"/>
            <a:ext cx="6376624" cy="1631584"/>
          </a:xfrm>
          <a:prstGeom prst="rect">
            <a:avLst/>
          </a:prstGeom>
        </p:spPr>
      </p:pic>
      <p:pic>
        <p:nvPicPr>
          <p:cNvPr id="3" name="Picture 2" descr="A yellow and green squares&#10;&#10;AI-generated content may be incorrect.">
            <a:extLst>
              <a:ext uri="{FF2B5EF4-FFF2-40B4-BE49-F238E27FC236}">
                <a16:creationId xmlns:a16="http://schemas.microsoft.com/office/drawing/2014/main" id="{14A6262B-E792-A807-02F3-722608E9C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34"/>
            <a:ext cx="12192000" cy="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FA163-6628-A918-906D-D5A6FA28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dragonfly&#10;&#10;AI-generated content may be incorrect.">
            <a:extLst>
              <a:ext uri="{FF2B5EF4-FFF2-40B4-BE49-F238E27FC236}">
                <a16:creationId xmlns:a16="http://schemas.microsoft.com/office/drawing/2014/main" id="{7DCD39ED-785A-66AC-216A-FC44C94B4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8" y="493159"/>
            <a:ext cx="3848885" cy="5443967"/>
          </a:xfrm>
          <a:prstGeom prst="rect">
            <a:avLst/>
          </a:prstGeom>
        </p:spPr>
      </p:pic>
      <p:pic>
        <p:nvPicPr>
          <p:cNvPr id="2" name="Picture 1" descr="A river with a bridge and buildings&#10;&#10;AI-generated content may be incorrect.">
            <a:extLst>
              <a:ext uri="{FF2B5EF4-FFF2-40B4-BE49-F238E27FC236}">
                <a16:creationId xmlns:a16="http://schemas.microsoft.com/office/drawing/2014/main" id="{8B6CB874-A737-5A38-A2CE-8D308FCC9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43" y="493159"/>
            <a:ext cx="1856725" cy="2626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097E6-8B42-DEA0-365C-BB85165DBBD3}"/>
              </a:ext>
            </a:extLst>
          </p:cNvPr>
          <p:cNvSpPr txBox="1"/>
          <p:nvPr/>
        </p:nvSpPr>
        <p:spPr>
          <a:xfrm>
            <a:off x="1068512" y="6079733"/>
            <a:ext cx="994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Encourage input and joint ownership at all levels where possible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3B57A-1C04-3E20-DD09-BC1C41C8D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07" t="16030" r="50618" b="4521"/>
          <a:stretch/>
        </p:blipFill>
        <p:spPr>
          <a:xfrm>
            <a:off x="2235973" y="493160"/>
            <a:ext cx="3931645" cy="5443967"/>
          </a:xfrm>
          <a:prstGeom prst="rect">
            <a:avLst/>
          </a:prstGeom>
        </p:spPr>
      </p:pic>
      <p:pic>
        <p:nvPicPr>
          <p:cNvPr id="9" name="Picture 4" descr="A city with trees and buildings&#10;&#10;AI-generated content may be incorrect.">
            <a:extLst>
              <a:ext uri="{FF2B5EF4-FFF2-40B4-BE49-F238E27FC236}">
                <a16:creationId xmlns:a16="http://schemas.microsoft.com/office/drawing/2014/main" id="{C2136894-D051-A710-A8D7-F96A8EB0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" y="434361"/>
            <a:ext cx="2200879" cy="299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25614-D1E4-53A8-16A7-ECE64671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32B784F7-B7D8-CC89-5377-A34A2386B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10" y="558786"/>
            <a:ext cx="4219654" cy="5966593"/>
          </a:xfrm>
          <a:prstGeom prst="rect">
            <a:avLst/>
          </a:prstGeom>
        </p:spPr>
      </p:pic>
      <p:pic>
        <p:nvPicPr>
          <p:cNvPr id="8" name="Picture 7" descr="A close-up of a landscape&#10;&#10;AI-generated content may be incorrect.">
            <a:extLst>
              <a:ext uri="{FF2B5EF4-FFF2-40B4-BE49-F238E27FC236}">
                <a16:creationId xmlns:a16="http://schemas.microsoft.com/office/drawing/2014/main" id="{0C6CD03A-C87F-62AB-99EC-681837466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04" y="558786"/>
            <a:ext cx="4099787" cy="57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32F8A-01A6-88DF-A5D7-442C0169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ock of birds flying in the sky&#10;&#10;AI-generated content may be incorrect.">
            <a:extLst>
              <a:ext uri="{FF2B5EF4-FFF2-40B4-BE49-F238E27FC236}">
                <a16:creationId xmlns:a16="http://schemas.microsoft.com/office/drawing/2014/main" id="{1C04EA52-7179-583D-CB5A-A88C2FBF8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6" y="0"/>
            <a:ext cx="12225086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B9D639-6938-61BD-8C1B-6165284E38E4}"/>
              </a:ext>
            </a:extLst>
          </p:cNvPr>
          <p:cNvGrpSpPr/>
          <p:nvPr/>
        </p:nvGrpSpPr>
        <p:grpSpPr>
          <a:xfrm>
            <a:off x="10880185" y="5448300"/>
            <a:ext cx="1162702" cy="1409700"/>
            <a:chOff x="10957383" y="5209788"/>
            <a:chExt cx="1201531" cy="14578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72C1D7F-711D-478A-4EEB-FF7608E8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7383" y="5209788"/>
              <a:ext cx="1201531" cy="12015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70D4FD-E9E3-87D2-B142-A3335FCC724C}"/>
                </a:ext>
              </a:extLst>
            </p:cNvPr>
            <p:cNvSpPr txBox="1"/>
            <p:nvPr/>
          </p:nvSpPr>
          <p:spPr>
            <a:xfrm>
              <a:off x="11048848" y="6375244"/>
              <a:ext cx="111006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spc="300">
                  <a:solidFill>
                    <a:schemeClr val="bg1"/>
                  </a:solidFill>
                  <a:latin typeface="Brother 1816" pitchFamily="50" charset="0"/>
                </a:rPr>
                <a:t>CYMRU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C7A5F-48A7-957A-3A3E-6BEB18143CED}"/>
              </a:ext>
            </a:extLst>
          </p:cNvPr>
          <p:cNvGrpSpPr/>
          <p:nvPr/>
        </p:nvGrpSpPr>
        <p:grpSpPr>
          <a:xfrm>
            <a:off x="8976114" y="5721175"/>
            <a:ext cx="1878203" cy="616102"/>
            <a:chOff x="55372" y="5814325"/>
            <a:chExt cx="2104768" cy="7834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F1BE38-541F-7842-B419-A1BE7CA90BB4}"/>
                </a:ext>
              </a:extLst>
            </p:cNvPr>
            <p:cNvSpPr txBox="1"/>
            <p:nvPr/>
          </p:nvSpPr>
          <p:spPr>
            <a:xfrm>
              <a:off x="55372" y="5814325"/>
              <a:ext cx="2104768" cy="215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">
                  <a:solidFill>
                    <a:schemeClr val="bg1"/>
                  </a:solidFill>
                  <a:latin typeface="Brother 1816" pitchFamily="50" charset="0"/>
                </a:rPr>
                <a:t>F</a:t>
              </a:r>
              <a:r>
                <a:rPr lang="en-GB" sz="500" b="0" i="0">
                  <a:solidFill>
                    <a:schemeClr val="bg1"/>
                  </a:solidFill>
                  <a:effectLst/>
                  <a:latin typeface="Brother 1816" pitchFamily="50" charset="0"/>
                </a:rPr>
                <a:t>unds raised by players of People’s Postcode Lottery</a:t>
              </a:r>
              <a:endParaRPr lang="en-GB" sz="500">
                <a:solidFill>
                  <a:schemeClr val="bg1"/>
                </a:solidFill>
                <a:latin typeface="Brother 1816" pitchFamily="50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4F289C-B681-BABD-A682-CBB0BBF08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421" y="5998991"/>
              <a:ext cx="1894670" cy="5988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BD3D63-0E6E-3261-E495-3A397764C1CB}"/>
              </a:ext>
            </a:extLst>
          </p:cNvPr>
          <p:cNvSpPr txBox="1"/>
          <p:nvPr/>
        </p:nvSpPr>
        <p:spPr>
          <a:xfrm>
            <a:off x="893875" y="5534875"/>
            <a:ext cx="993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ptos" panose="020B0004020202020204" pitchFamily="34" charset="0"/>
              </a:rPr>
              <a:t>david.llewellyn@rspb.org.uk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66079-866E-28C2-EA6E-EDE173BB8715}"/>
              </a:ext>
            </a:extLst>
          </p:cNvPr>
          <p:cNvSpPr txBox="1"/>
          <p:nvPr/>
        </p:nvSpPr>
        <p:spPr>
          <a:xfrm>
            <a:off x="1704050" y="431516"/>
            <a:ext cx="8314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Aptos" panose="020B0004020202020204" pitchFamily="34" charset="0"/>
              </a:rPr>
              <a:t>Thank you/</a:t>
            </a:r>
            <a:r>
              <a:rPr lang="en-GB" sz="5400" b="1" dirty="0" err="1">
                <a:latin typeface="Aptos" panose="020B0004020202020204" pitchFamily="34" charset="0"/>
              </a:rPr>
              <a:t>Diolch</a:t>
            </a:r>
            <a:r>
              <a:rPr lang="en-GB" sz="5400" b="1" dirty="0">
                <a:latin typeface="Aptos" panose="020B0004020202020204" pitchFamily="34" charset="0"/>
              </a:rPr>
              <a:t> </a:t>
            </a:r>
            <a:r>
              <a:rPr lang="en-GB" sz="5400" b="1" dirty="0" err="1">
                <a:latin typeface="Aptos" panose="020B0004020202020204" pitchFamily="34" charset="0"/>
              </a:rPr>
              <a:t>yn</a:t>
            </a:r>
            <a:r>
              <a:rPr lang="en-GB" sz="5400" b="1" dirty="0">
                <a:latin typeface="Aptos" panose="020B0004020202020204" pitchFamily="34" charset="0"/>
              </a:rPr>
              <a:t> </a:t>
            </a:r>
            <a:r>
              <a:rPr lang="en-GB" sz="5400" b="1" dirty="0" err="1">
                <a:latin typeface="Aptos" panose="020B0004020202020204" pitchFamily="34" charset="0"/>
              </a:rPr>
              <a:t>fawr</a:t>
            </a:r>
            <a:endParaRPr lang="en-GB" sz="6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47ADE-D3B2-65B1-D02B-909FC3C78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0A7C-B25E-1CFD-017F-CFCBDA969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58" y="47543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br>
              <a:rPr lang="en-GB" sz="8000" b="1" dirty="0">
                <a:latin typeface="+mj-ea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Lisa French: Participation Manager, Innovate Trust</a:t>
            </a: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Joanna Jones: Healthcare Support Worker, Cardiff and Vale RPB</a:t>
            </a: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Stacey Traylor: Healthcare Support Worker, Cardiff and Vale RPB</a:t>
            </a:r>
            <a:br>
              <a:rPr lang="en-GB" sz="4000" b="1" dirty="0">
                <a:latin typeface="Calibri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  <a:hlinkClick r:id="rId2"/>
              </a:rPr>
              <a:t>Meaningfully Engaging People with Lived Experience in Co-Production</a:t>
            </a:r>
            <a:endParaRPr lang="en-GB" sz="4000" b="1" dirty="0">
              <a:solidFill>
                <a:srgbClr val="44009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2AC8D-0641-57DB-B8FB-BE155623E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0" y="192383"/>
            <a:ext cx="6376624" cy="16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1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A450D9-5BE3-8FA7-F8F5-8DE77CC72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7165-A41D-454A-5B7B-7A262DDC3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18" y="39923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Group discussions</a:t>
            </a:r>
            <a:br>
              <a:rPr lang="en-GB" sz="4000" b="1" dirty="0">
                <a:latin typeface="Calibri"/>
                <a:ea typeface="Calibri"/>
                <a:cs typeface="Calibri"/>
              </a:rPr>
            </a:br>
            <a: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  <a:t>Exploring the questions:</a:t>
            </a: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br>
              <a:rPr lang="en-GB" sz="4000" b="1" dirty="0">
                <a:solidFill>
                  <a:srgbClr val="440099"/>
                </a:solidFill>
                <a:latin typeface="Calibri"/>
                <a:ea typeface="Calibri"/>
                <a:cs typeface="Calibri"/>
              </a:rPr>
            </a:br>
            <a:r>
              <a:rPr lang="en-GB" sz="28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What are the identifiers of successful Co-Production?</a:t>
            </a:r>
            <a:br>
              <a:rPr lang="en-GB" sz="28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br>
              <a:rPr lang="en-GB" sz="28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r>
              <a:rPr lang="en-GB" sz="28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What are the barriers to successful Co-Production?</a:t>
            </a:r>
            <a:br>
              <a:rPr lang="en-GB" sz="4000" b="1" dirty="0">
                <a:latin typeface="Calibri"/>
                <a:ea typeface="Calibri"/>
                <a:cs typeface="Calibri"/>
              </a:rPr>
            </a:br>
            <a:endParaRPr lang="en-GB" sz="3200" b="1">
              <a:latin typeface="Arial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AACDB-0EDE-74D2-8299-A10B051C3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0" y="192383"/>
            <a:ext cx="6376624" cy="1631584"/>
          </a:xfrm>
          <a:prstGeom prst="rect">
            <a:avLst/>
          </a:prstGeom>
        </p:spPr>
      </p:pic>
      <p:pic>
        <p:nvPicPr>
          <p:cNvPr id="3" name="Picture 2" descr="A yellow and green squares&#10;&#10;AI-generated content may be incorrect.">
            <a:extLst>
              <a:ext uri="{FF2B5EF4-FFF2-40B4-BE49-F238E27FC236}">
                <a16:creationId xmlns:a16="http://schemas.microsoft.com/office/drawing/2014/main" id="{A87A9676-1761-CB38-767B-7A47AAACA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34"/>
            <a:ext cx="12192000" cy="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8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6C709-3920-8445-FDAB-4661CE21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0E16-9F8F-A0C1-DD54-4A86BDE38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18" y="39923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r>
              <a:rPr lang="en-GB" sz="44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Sharing Findings:</a:t>
            </a:r>
            <a:br>
              <a:rPr lang="en-GB" sz="4000" b="1" dirty="0">
                <a:latin typeface="Calibri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r>
              <a:rPr lang="en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A full group discussion, identifying common themes, and co-create solutions to overcome the barriers identified. This collaborative conversation will provide practical takeaways to support co-production beyond the workshop.</a:t>
            </a:r>
            <a:endParaRPr lang="en-GB" sz="3600" b="1" dirty="0">
              <a:solidFill>
                <a:srgbClr val="7030A0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BB86DF-0922-F00E-324B-170598043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0" y="192383"/>
            <a:ext cx="6376624" cy="1631584"/>
          </a:xfrm>
          <a:prstGeom prst="rect">
            <a:avLst/>
          </a:prstGeom>
        </p:spPr>
      </p:pic>
      <p:pic>
        <p:nvPicPr>
          <p:cNvPr id="3" name="Picture 2" descr="A yellow and green squares&#10;&#10;AI-generated content may be incorrect.">
            <a:extLst>
              <a:ext uri="{FF2B5EF4-FFF2-40B4-BE49-F238E27FC236}">
                <a16:creationId xmlns:a16="http://schemas.microsoft.com/office/drawing/2014/main" id="{D1C5CB67-1228-F2B9-5CA4-CCC56E76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34"/>
            <a:ext cx="12192000" cy="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03BA6-900C-A3D3-C61A-601A2DC10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6C27-2C16-3AC8-9566-BCD681CB5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318" y="4601917"/>
            <a:ext cx="10656454" cy="129698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8000" b="1" dirty="0">
                <a:latin typeface="Calibri"/>
              </a:rPr>
            </a:br>
            <a:r>
              <a:rPr lang="en-GB" sz="4000" b="1" dirty="0">
                <a:solidFill>
                  <a:srgbClr val="7030A0"/>
                </a:solidFill>
                <a:latin typeface="Calibri"/>
                <a:ea typeface="Microsoft JhengHei Light"/>
                <a:cs typeface="Calibri"/>
              </a:rPr>
              <a:t>Supporting Older Adults with Mental Health across Cardiff and the Vale of Glamorgan</a:t>
            </a:r>
            <a:br>
              <a:rPr lang="cy-GB" sz="36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Joanne Wilson</a:t>
            </a:r>
            <a:b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Directorate Manager: Mental Health Services for Older People</a:t>
            </a:r>
            <a:b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</a:br>
            <a:r>
              <a:rPr lang="en-GB" sz="3100" b="1" dirty="0">
                <a:solidFill>
                  <a:srgbClr val="7030A0"/>
                </a:solidFill>
                <a:latin typeface="Aptos"/>
                <a:ea typeface="Calibri"/>
                <a:cs typeface="Calibri"/>
              </a:rPr>
              <a:t>Cardiff and Vale UHB</a:t>
            </a:r>
            <a:br>
              <a:rPr lang="en-GB" sz="3100" b="1" dirty="0">
                <a:solidFill>
                  <a:srgbClr val="9A5315"/>
                </a:solidFill>
                <a:latin typeface="Aptos"/>
                <a:ea typeface="Calibri"/>
                <a:cs typeface="Calibri"/>
              </a:rPr>
            </a:br>
            <a:br>
              <a:rPr lang="en-GB" sz="4000" b="1" dirty="0">
                <a:latin typeface="Calibri"/>
                <a:ea typeface="Calibri"/>
                <a:cs typeface="Calibri"/>
              </a:rPr>
            </a:br>
            <a:endParaRPr lang="en-GB" sz="3200" b="1">
              <a:latin typeface="Arial"/>
              <a:ea typeface="Calibri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D95F1-5AAB-004D-DAB9-490F6FB8C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90" y="192383"/>
            <a:ext cx="6376624" cy="1631584"/>
          </a:xfrm>
          <a:prstGeom prst="rect">
            <a:avLst/>
          </a:prstGeom>
        </p:spPr>
      </p:pic>
      <p:pic>
        <p:nvPicPr>
          <p:cNvPr id="3" name="Picture 2" descr="A yellow and green squares&#10;&#10;AI-generated content may be incorrect.">
            <a:extLst>
              <a:ext uri="{FF2B5EF4-FFF2-40B4-BE49-F238E27FC236}">
                <a16:creationId xmlns:a16="http://schemas.microsoft.com/office/drawing/2014/main" id="{269AEC87-6374-6DCB-2FC1-C530B6CD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0734"/>
            <a:ext cx="12192000" cy="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5973" y="754602"/>
            <a:ext cx="7315092" cy="3501501"/>
          </a:xfrm>
        </p:spPr>
        <p:txBody>
          <a:bodyPr rtlCol="0">
            <a:normAutofit fontScale="90000"/>
          </a:bodyPr>
          <a:lstStyle/>
          <a:p>
            <a:pPr rtl="0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Iskoola Pota" panose="020F0502020204030204" pitchFamily="34" charset="0"/>
              </a:rPr>
              <a:t>S</a:t>
            </a: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Iskoola Pota" panose="020F0502020204030204" pitchFamily="34" charset="0"/>
              </a:rPr>
              <a:t>upporting Older Adults with Mental Health across Cardiff and the Vale of Glamorgan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08011"/>
            <a:ext cx="10058402" cy="787153"/>
          </a:xfrm>
        </p:spPr>
        <p:txBody>
          <a:bodyPr rtlCol="0">
            <a:normAutofit/>
          </a:bodyPr>
          <a:lstStyle/>
          <a:p>
            <a:r>
              <a:rPr lang="en-GB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EmpowerMind</a:t>
            </a: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Events: </a:t>
            </a:r>
            <a:r>
              <a:rPr lang="en-GB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March 19</a:t>
            </a:r>
            <a:r>
              <a:rPr lang="en-GB" b="1" baseline="30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</a:t>
            </a:r>
            <a:r>
              <a:rPr lang="en-GB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2024</a:t>
            </a:r>
            <a:endParaRPr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091953"/>
            <a:ext cx="10058400" cy="5264459"/>
          </a:xfrm>
        </p:spPr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marL="0" indent="0" rtl="0">
              <a:buNone/>
            </a:pPr>
            <a:endParaRPr dirty="0"/>
          </a:p>
          <a:p>
            <a:pPr rtl="0"/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0CDEF6-8B83-FDDC-2AB7-8F9345CB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87391"/>
              </p:ext>
            </p:extLst>
          </p:nvPr>
        </p:nvGraphicFramePr>
        <p:xfrm>
          <a:off x="346227" y="1003427"/>
          <a:ext cx="11469952" cy="51246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34976">
                  <a:extLst>
                    <a:ext uri="{9D8B030D-6E8A-4147-A177-3AD203B41FA5}">
                      <a16:colId xmlns:a16="http://schemas.microsoft.com/office/drawing/2014/main" val="4279442529"/>
                    </a:ext>
                  </a:extLst>
                </a:gridCol>
                <a:gridCol w="5734976">
                  <a:extLst>
                    <a:ext uri="{9D8B030D-6E8A-4147-A177-3AD203B41FA5}">
                      <a16:colId xmlns:a16="http://schemas.microsoft.com/office/drawing/2014/main" val="2581176533"/>
                    </a:ext>
                  </a:extLst>
                </a:gridCol>
              </a:tblGrid>
              <a:tr h="1331400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Improved Access to Diagnosis and Support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 wait times, enhance access to crisis support, and provide clearer information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9F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 Communication and Respect: </a:t>
                      </a:r>
                      <a:r>
                        <a:rPr lang="en-GB" sz="16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communication between services and provide training for professionals on empathy and respectful communication.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Clearer Information</a:t>
                      </a:r>
                      <a:r>
                        <a:rPr lang="en-GB" sz="16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Deliver information in plain language and ensure it is readily available</a:t>
                      </a:r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solidFill>
                          <a:srgbClr val="42424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9F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64605"/>
                  </a:ext>
                </a:extLst>
              </a:tr>
              <a:tr h="680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 In-Patient Care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Implement better safety measures, ensure consistent care plans, and improve communication with families.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Accessible Support Groups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Make support groups easier to find and available during evenings and weekends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42048"/>
                  </a:ext>
                </a:extLst>
              </a:tr>
              <a:tr h="857468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Support for Carers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Provide respite care, support groups, clear information, and follow-up for carers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24/7 Crisis Drop-In Centre</a:t>
                      </a:r>
                      <a:r>
                        <a:rPr lang="en-GB" sz="16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Establish a centre that is always open for crisis support.</a:t>
                      </a:r>
                    </a:p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51239"/>
                  </a:ext>
                </a:extLst>
              </a:tr>
              <a:tr h="680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Integrated Services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Ensure services work together seamlessly.</a:t>
                      </a:r>
                    </a:p>
                    <a:p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Individualised Care Plans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Develop care plans tailored to each individual’s needs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54069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Peer Support: 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 opportunities for peer support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Focus on Carer Well-Being</a:t>
                      </a:r>
                      <a:r>
                        <a:rPr lang="en-GB" sz="1800" b="0" i="0" dirty="0">
                          <a:solidFill>
                            <a:srgbClr val="42424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Prioritise the well-being of carers</a:t>
                      </a:r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6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7DBE-7941-3C3C-C65C-32C86E95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6F6D0E9-C1AF-C34E-996D-24A65B42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108011"/>
            <a:ext cx="10058402" cy="787153"/>
          </a:xfrm>
        </p:spPr>
        <p:txBody>
          <a:bodyPr rtlCol="0">
            <a:normAutofit/>
          </a:bodyPr>
          <a:lstStyle/>
          <a:p>
            <a:r>
              <a:rPr lang="en-GB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EmpowerMind</a:t>
            </a: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Events: </a:t>
            </a:r>
            <a:r>
              <a:rPr lang="en-GB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March 19</a:t>
            </a:r>
            <a:r>
              <a:rPr lang="en-GB" b="1" baseline="30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</a:t>
            </a:r>
            <a:r>
              <a:rPr lang="en-GB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2025</a:t>
            </a:r>
            <a:endParaRPr b="1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9F4659A-8E5D-B6E3-EBB7-1BB967B3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091953"/>
            <a:ext cx="10058400" cy="5264459"/>
          </a:xfrm>
        </p:spPr>
        <p:txBody>
          <a:bodyPr rtlCol="0">
            <a:normAutofit/>
          </a:bodyPr>
          <a:lstStyle/>
          <a:p>
            <a:pPr rtl="0"/>
            <a:endParaRPr lang="en-GB" dirty="0"/>
          </a:p>
          <a:p>
            <a:pPr rtl="0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dirty="0"/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marL="0" indent="0" rtl="0">
              <a:buNone/>
            </a:pPr>
            <a:endParaRPr dirty="0"/>
          </a:p>
          <a:p>
            <a:pPr rtl="0"/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44C2B-4F22-C1B3-7D8B-193F0E706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34527"/>
              </p:ext>
            </p:extLst>
          </p:nvPr>
        </p:nvGraphicFramePr>
        <p:xfrm>
          <a:off x="284085" y="895164"/>
          <a:ext cx="11611992" cy="571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05996">
                  <a:extLst>
                    <a:ext uri="{9D8B030D-6E8A-4147-A177-3AD203B41FA5}">
                      <a16:colId xmlns:a16="http://schemas.microsoft.com/office/drawing/2014/main" val="4279442529"/>
                    </a:ext>
                  </a:extLst>
                </a:gridCol>
                <a:gridCol w="5805996">
                  <a:extLst>
                    <a:ext uri="{9D8B030D-6E8A-4147-A177-3AD203B41FA5}">
                      <a16:colId xmlns:a16="http://schemas.microsoft.com/office/drawing/2014/main" val="2581176533"/>
                    </a:ext>
                  </a:extLst>
                </a:gridCol>
              </a:tblGrid>
              <a:tr h="867155">
                <a:tc>
                  <a:txBody>
                    <a:bodyPr/>
                    <a:lstStyle/>
                    <a:p>
                      <a:pPr lvl="0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Communication Challenges: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Information overload and lack of clarity on services.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Poor communication with carers and families.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Staff empathy and active listening vary significantly.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Repetitive referrals strain both staff and patients.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Workforce Issues: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Understaffing, workforce pressures, and reliance on agency staff.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Staff undervalued and under-rewarded, leading to turnover and burnout.</a:t>
                      </a:r>
                    </a:p>
                    <a:p>
                      <a:pPr marL="355600" lvl="1" indent="-176213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High reliance on outdated systems and lack of multi-agency coordination</a:t>
                      </a:r>
                    </a:p>
                  </a:txBody>
                  <a:tcPr>
                    <a:solidFill>
                      <a:srgbClr val="E9F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64605"/>
                  </a:ext>
                </a:extLst>
              </a:tr>
              <a:tr h="631916">
                <a:tc>
                  <a:txBody>
                    <a:bodyPr/>
                    <a:lstStyle/>
                    <a:p>
                      <a:pPr lvl="0" algn="l" defTabSz="914400" rtl="0" eaLnBrk="1" latinLnBrk="0" hangingPunct="1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Care Accessibility and Coordination: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Difficulty navigating referrals, eligibility, and access to services.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Lack of follow-up after diagnosis or discharge.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Insufficient coordination between services and shared information systems.</a:t>
                      </a:r>
                    </a:p>
                    <a:p>
                      <a:pPr lvl="1" algn="l" defTabSz="914400" rtl="0" eaLnBrk="1" latinLnBrk="0" hangingPunct="1"/>
                      <a:endParaRPr lang="en-GB" sz="1700" b="0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rtl="0" eaLnBrk="1" latinLnBrk="0" hangingPunct="1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Cultural and Individual Needs:</a:t>
                      </a:r>
                    </a:p>
                    <a:p>
                      <a:pPr marL="355600" lvl="1" indent="-1762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Limited consideration for cultural diversity and language barriers.</a:t>
                      </a:r>
                    </a:p>
                    <a:p>
                      <a:pPr marL="355600" lvl="1" indent="-1762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Lack of person-centred approaches; patients feel like part of a process.</a:t>
                      </a:r>
                    </a:p>
                    <a:p>
                      <a:pPr marL="355600" lvl="1" indent="-1762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Snap judgments and gatekeeping pre-diagnosis hinder trust.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42048"/>
                  </a:ext>
                </a:extLst>
              </a:tr>
              <a:tr h="796048">
                <a:tc>
                  <a:txBody>
                    <a:bodyPr/>
                    <a:lstStyle/>
                    <a:p>
                      <a:pPr lvl="0" algn="l" defTabSz="914400" rtl="0" eaLnBrk="1" latinLnBrk="0" hangingPunct="1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Support for Carers: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Carers feel overlooked and unsupported, impacting their confidence.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Preventative and wellbeing-focused measures are insufficient.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Courage and effort required to seek support often go unrecognised.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 rtl="0" eaLnBrk="1" latinLnBrk="0" hangingPunct="1"/>
                      <a:r>
                        <a:rPr lang="en-GB" sz="1700" b="1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Innovation and Training: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Interest in leveraging AI and technology to reduce workloads.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Importance of tailored training programs (e.g., specific diagnoses, empathy-building).</a:t>
                      </a:r>
                    </a:p>
                    <a:p>
                      <a:pPr marL="355600" lvl="1" indent="-1778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Use of arts and storytelling for staff development.</a:t>
                      </a:r>
                    </a:p>
                    <a:p>
                      <a:endParaRPr lang="en-GB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45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96031"/>
          </a:xfrm>
        </p:spPr>
        <p:txBody>
          <a:bodyPr rtlCol="0"/>
          <a:lstStyle/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What has been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335024"/>
            <a:ext cx="10218306" cy="4187952"/>
          </a:xfrm>
        </p:spPr>
        <p:txBody>
          <a:bodyPr rtlCol="0"/>
          <a:lstStyle/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MHSOP Community Review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111P2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Shared Care Record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Liaison meetings between MAS and MHSOP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Liaison meetings between GPs and MHSOP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Recruitment for two Peer vacancies (SOLACE and Psychosis)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Monitoring of inpatient discharge follow up</a:t>
            </a:r>
          </a:p>
          <a:p>
            <a:pPr rtl="0"/>
            <a:endParaRPr lang="en-GB" dirty="0"/>
          </a:p>
          <a:p>
            <a:pPr rtl="0"/>
            <a:endParaRPr lang="en-GB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Joint Operational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170138" cy="4433132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Use the outcomes from the </a:t>
            </a:r>
            <a:r>
              <a:rPr lang="en-gb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EmpowerMind</a:t>
            </a: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events to shape our priorities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Widen the group to include more people with lived experience as a service user or carer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Work with Caniad and other partners to advertise the group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Take quick action where we can, and where its appropriate</a:t>
            </a:r>
          </a:p>
          <a:p>
            <a:pPr rtl="0"/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Use the network to share best practice, knowledge and information. Encourage co-working opportunities</a:t>
            </a:r>
            <a:endParaRPr lang="en-gb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le of post-it notes&#10;&#10;AI-generated content may be incorrect.">
            <a:extLst>
              <a:ext uri="{FF2B5EF4-FFF2-40B4-BE49-F238E27FC236}">
                <a16:creationId xmlns:a16="http://schemas.microsoft.com/office/drawing/2014/main" id="{BA268A90-104C-C5FB-617C-CD68E7B96F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21154"/>
          <a:stretch>
            <a:fillRect/>
          </a:stretch>
        </p:blipFill>
        <p:spPr>
          <a:xfrm rot="5400000">
            <a:off x="1522413" y="346075"/>
            <a:ext cx="4572000" cy="59436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4A4585-A662-8F14-794C-75E584229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7647" y="825623"/>
            <a:ext cx="4195724" cy="4898415"/>
          </a:xfrm>
        </p:spPr>
        <p:txBody>
          <a:bodyPr/>
          <a:lstStyle/>
          <a:p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What Next…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Link in with the 5 workstream pillars of the All-Wales Dementia Pathways of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Community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Dementia Connector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Hospital Charter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Workforce Development and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Identify key T&amp;F themes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Plan for next </a:t>
            </a:r>
            <a:r>
              <a:rPr lang="en-GB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EmpowerMind</a:t>
            </a:r>
            <a:endParaRPr lang="en-gb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276</TotalTime>
  <Words>1200</Words>
  <Application>Microsoft Office PowerPoint</Application>
  <PresentationFormat>Widescreen</PresentationFormat>
  <Paragraphs>134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JhengHei Light</vt:lpstr>
      <vt:lpstr>Aptos</vt:lpstr>
      <vt:lpstr>Arial</vt:lpstr>
      <vt:lpstr>Brother 1816</vt:lpstr>
      <vt:lpstr>Calibri</vt:lpstr>
      <vt:lpstr>Segoe Print</vt:lpstr>
      <vt:lpstr>Nature Illustration 16x9</vt:lpstr>
      <vt:lpstr>The Power of Co-Production Sharing real life experiences of co-production and its impact on service delivery</vt:lpstr>
      <vt:lpstr> An Introduction to the Workshop  Duncan Innes Cardiff Health and Social Care Facilitator C3SC </vt:lpstr>
      <vt:lpstr> Supporting Older Adults with Mental Health across Cardiff and the Vale of Glamorgan  Joanne Wilson Directorate Manager: Mental Health Services for Older People Cardiff and Vale UHB  </vt:lpstr>
      <vt:lpstr>    Supporting Older Adults with Mental Health across Cardiff and the Vale of Glamorgan</vt:lpstr>
      <vt:lpstr>EmpowerMind Events: March 19th 2024</vt:lpstr>
      <vt:lpstr>EmpowerMind Events: March 19th 2025</vt:lpstr>
      <vt:lpstr>What has been done?</vt:lpstr>
      <vt:lpstr>Joint Operational Group</vt:lpstr>
      <vt:lpstr>PowerPoint Presentation</vt:lpstr>
      <vt:lpstr>Co-production Padlet in CAVUHB Mental Health Services</vt:lpstr>
      <vt:lpstr>Contact Us…</vt:lpstr>
      <vt:lpstr> Co-designing RSPB Nature Prescriptions in Cardiff to support and improve wellbeing and health  David Llewellyn Nature and Wellbeing Lead – RSPB Cymru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Lisa French: Participation Manager, Innovate Trust Joanna Jones: Healthcare Support Worker, Cardiff and Vale RPB Stacey Traylor: Healthcare Support Worker, Cardiff and Vale RPB  Meaningfully Engaging People with Lived Experience in Co-Production</vt:lpstr>
      <vt:lpstr> Group discussions Exploring the questions:  What are the identifiers of successful Co-Production?  What are the barriers to successful Co-Production? </vt:lpstr>
      <vt:lpstr> Sharing Findings:  A full group discussion, identifying common themes, and co-create solutions to overcome the barriers identified. This collaborative conversation will provide practical takeaways to support co-production beyond the workshop.</vt:lpstr>
    </vt:vector>
  </TitlesOfParts>
  <Company>Cardiff and Vale UHB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Wilson (Cardiff and Vale UHB - MHSOP)</dc:creator>
  <cp:lastModifiedBy>Alex Staples (Cardiff and Vale UHB - HEADQUARTERS)</cp:lastModifiedBy>
  <cp:revision>199</cp:revision>
  <dcterms:created xsi:type="dcterms:W3CDTF">2025-05-08T11:04:10Z</dcterms:created>
  <dcterms:modified xsi:type="dcterms:W3CDTF">2025-05-15T19:15:02Z</dcterms:modified>
</cp:coreProperties>
</file>