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4"/>
    <p:sldMasterId id="2147483675" r:id="rId5"/>
    <p:sldMasterId id="2147483660" r:id="rId6"/>
    <p:sldMasterId id="2147483648" r:id="rId7"/>
    <p:sldMasterId id="2147483755" r:id="rId8"/>
  </p:sldMasterIdLst>
  <p:notesMasterIdLst>
    <p:notesMasterId r:id="rId36"/>
  </p:notesMasterIdLst>
  <p:sldIdLst>
    <p:sldId id="2141413021" r:id="rId9"/>
    <p:sldId id="257" r:id="rId10"/>
    <p:sldId id="2141412919" r:id="rId11"/>
    <p:sldId id="2141412921" r:id="rId12"/>
    <p:sldId id="256" r:id="rId13"/>
    <p:sldId id="2141412922" r:id="rId14"/>
    <p:sldId id="568" r:id="rId15"/>
    <p:sldId id="2141413023" r:id="rId16"/>
    <p:sldId id="259" r:id="rId17"/>
    <p:sldId id="263" r:id="rId18"/>
    <p:sldId id="266" r:id="rId19"/>
    <p:sldId id="2141413024" r:id="rId20"/>
    <p:sldId id="2141412926" r:id="rId21"/>
    <p:sldId id="2141412927" r:id="rId22"/>
    <p:sldId id="2141412918" r:id="rId23"/>
    <p:sldId id="267" r:id="rId24"/>
    <p:sldId id="2141413025" r:id="rId25"/>
    <p:sldId id="2141413026" r:id="rId26"/>
    <p:sldId id="2141412914" r:id="rId27"/>
    <p:sldId id="2141412917" r:id="rId28"/>
    <p:sldId id="293" r:id="rId29"/>
    <p:sldId id="2141413022" r:id="rId30"/>
    <p:sldId id="291" r:id="rId31"/>
    <p:sldId id="288" r:id="rId32"/>
    <p:sldId id="289" r:id="rId33"/>
    <p:sldId id="290" r:id="rId34"/>
    <p:sldId id="214141302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7A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91" autoAdjust="0"/>
  </p:normalViewPr>
  <p:slideViewPr>
    <p:cSldViewPr snapToGrid="0">
      <p:cViewPr varScale="1">
        <p:scale>
          <a:sx n="139" d="100"/>
          <a:sy n="139" d="100"/>
        </p:scale>
        <p:origin x="106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cardiffcouncil.sharepoint.com/sites/crc/Team/Project/Population_MYE_2023/Population_Briefing%20Note_Sep%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ityofcardiffcouncil.sharepoint.com/sites/crc/Team/Project/Population_MYE_2023/Population_Briefing%20Note_Sep%202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/>
              <a:t>Percentage Change in Total</a:t>
            </a:r>
            <a:r>
              <a:rPr lang="en-US" sz="1050" b="1" baseline="0" dirty="0"/>
              <a:t> Population: Core Cities in England &amp; Wales, Mid-2011 to Mid-2021</a:t>
            </a:r>
            <a:endParaRPr lang="en-US" sz="105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'[Population_Briefing Note_Sep 24.xlsx]MYE11v21_Core Cities'!$T$2</c:f>
              <c:strCache>
                <c:ptCount val="1"/>
                <c:pt idx="0">
                  <c:v>Annual % Change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F16-440E-ADAD-472B3A18A65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F16-440E-ADAD-472B3A18A65C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F16-440E-ADAD-472B3A18A65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F16-440E-ADAD-472B3A18A65C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F16-440E-ADAD-472B3A18A65C}"/>
              </c:ext>
            </c:extLst>
          </c:dPt>
          <c:dPt>
            <c:idx val="5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F16-440E-ADAD-472B3A18A65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F16-440E-ADAD-472B3A18A65C}"/>
              </c:ext>
            </c:extLst>
          </c:dPt>
          <c:dLbls>
            <c:dLbl>
              <c:idx val="0"/>
              <c:layout>
                <c:manualLayout>
                  <c:x val="-4.442661376188251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F16-440E-ADAD-472B3A18A65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'[Population_Briefing Note_Sep 24.xlsx]MYE11v21_Core Cities'!$S$3:$S$13</c:f>
              <c:strCache>
                <c:ptCount val="11"/>
                <c:pt idx="0">
                  <c:v>Sheffield</c:v>
                </c:pt>
                <c:pt idx="1">
                  <c:v>Wales</c:v>
                </c:pt>
                <c:pt idx="2">
                  <c:v>Liverpool</c:v>
                </c:pt>
                <c:pt idx="3">
                  <c:v>CARDIFF</c:v>
                </c:pt>
                <c:pt idx="4">
                  <c:v>Nottingham</c:v>
                </c:pt>
                <c:pt idx="5">
                  <c:v>England &amp; Wales</c:v>
                </c:pt>
                <c:pt idx="6">
                  <c:v>Birmingham</c:v>
                </c:pt>
                <c:pt idx="7">
                  <c:v>Newcastle upon Tyne</c:v>
                </c:pt>
                <c:pt idx="8">
                  <c:v>Leeds</c:v>
                </c:pt>
                <c:pt idx="9">
                  <c:v>Manchester</c:v>
                </c:pt>
                <c:pt idx="10">
                  <c:v>Bristol, City of</c:v>
                </c:pt>
              </c:strCache>
            </c:strRef>
          </c:cat>
          <c:val>
            <c:numRef>
              <c:f>'[Population_Briefing Note_Sep 24.xlsx]MYE11v21_Core Cities'!$T$3:$T$13</c:f>
              <c:numCache>
                <c:formatCode>0.0_ ;\-0.0\ </c:formatCode>
                <c:ptCount val="11"/>
                <c:pt idx="0">
                  <c:v>0.59428443007416321</c:v>
                </c:pt>
                <c:pt idx="1">
                  <c:v>1.3667854967657367</c:v>
                </c:pt>
                <c:pt idx="2">
                  <c:v>4.1588640541515627</c:v>
                </c:pt>
                <c:pt idx="3">
                  <c:v>4.1633617220835912</c:v>
                </c:pt>
                <c:pt idx="4">
                  <c:v>5.2909025696037171</c:v>
                </c:pt>
                <c:pt idx="5">
                  <c:v>6.2124611188987497</c:v>
                </c:pt>
                <c:pt idx="6">
                  <c:v>6.4230747391516019</c:v>
                </c:pt>
                <c:pt idx="7">
                  <c:v>6.9701030484571396</c:v>
                </c:pt>
                <c:pt idx="8">
                  <c:v>7.8323340211514045</c:v>
                </c:pt>
                <c:pt idx="9">
                  <c:v>9.4905170391050344</c:v>
                </c:pt>
                <c:pt idx="10">
                  <c:v>10.094282764194975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F16-440E-ADAD-472B3A18A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90306240"/>
        <c:axId val="590300840"/>
      </c:barChart>
      <c:catAx>
        <c:axId val="59030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300840"/>
        <c:crosses val="autoZero"/>
        <c:auto val="1"/>
        <c:lblAlgn val="ctr"/>
        <c:lblOffset val="100"/>
        <c:noMultiLvlLbl val="0"/>
      </c:catAx>
      <c:valAx>
        <c:axId val="590300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 dirty="0"/>
                  <a:t>Percentage Change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_ ;\-0.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30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5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b="1" dirty="0"/>
              <a:t>Percentage Change in Total</a:t>
            </a:r>
            <a:r>
              <a:rPr lang="en-US" sz="1050" b="1" baseline="0" dirty="0"/>
              <a:t> Population: Core Cities in England &amp; Wales, Mid-2021 to Mid-2023</a:t>
            </a:r>
            <a:endParaRPr lang="en-US" sz="1050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'[Population_Briefing Note_Sep 24.xlsx]MYE21v23_Core Cities'!$T$2</c:f>
              <c:strCache>
                <c:ptCount val="1"/>
                <c:pt idx="0">
                  <c:v>Annual % Change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581-4209-8AEB-69C89354001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581-4209-8AEB-69C893540010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581-4209-8AEB-69C89354001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581-4209-8AEB-69C89354001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581-4209-8AEB-69C89354001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581-4209-8AEB-69C8935400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'[Population_Briefing Note_Sep 24.xlsx]MYE21v23_Core Cities'!$S$3:$S$13</c:f>
              <c:strCache>
                <c:ptCount val="11"/>
                <c:pt idx="0">
                  <c:v>Wales</c:v>
                </c:pt>
                <c:pt idx="1">
                  <c:v>Birmingham</c:v>
                </c:pt>
                <c:pt idx="2">
                  <c:v>England &amp; Wales</c:v>
                </c:pt>
                <c:pt idx="3">
                  <c:v>Leeds</c:v>
                </c:pt>
                <c:pt idx="4">
                  <c:v>Bristol, City of</c:v>
                </c:pt>
                <c:pt idx="5">
                  <c:v>Nottingham</c:v>
                </c:pt>
                <c:pt idx="6">
                  <c:v>Sheffield</c:v>
                </c:pt>
                <c:pt idx="7">
                  <c:v>Liverpool</c:v>
                </c:pt>
                <c:pt idx="8">
                  <c:v>Newcastle upon Tyne</c:v>
                </c:pt>
                <c:pt idx="9">
                  <c:v>Manchester</c:v>
                </c:pt>
                <c:pt idx="10">
                  <c:v>CARDIFF</c:v>
                </c:pt>
              </c:strCache>
            </c:strRef>
          </c:cat>
          <c:val>
            <c:numRef>
              <c:f>'[Population_Briefing Note_Sep 24.xlsx]MYE21v23_Core Cities'!$T$3:$T$13</c:f>
              <c:numCache>
                <c:formatCode>0.0_ ;\-0.0\ </c:formatCode>
                <c:ptCount val="11"/>
                <c:pt idx="0">
                  <c:v>1.8924000356771067</c:v>
                </c:pt>
                <c:pt idx="1">
                  <c:v>1.9911045802227789</c:v>
                </c:pt>
                <c:pt idx="2">
                  <c:v>2.0016636126092355</c:v>
                </c:pt>
                <c:pt idx="3">
                  <c:v>2.4625716046988249</c:v>
                </c:pt>
                <c:pt idx="4">
                  <c:v>2.48533265433867</c:v>
                </c:pt>
                <c:pt idx="5">
                  <c:v>2.9058247754533126</c:v>
                </c:pt>
                <c:pt idx="6">
                  <c:v>3.282135360833101</c:v>
                </c:pt>
                <c:pt idx="7">
                  <c:v>3.8592063865144266</c:v>
                </c:pt>
                <c:pt idx="8">
                  <c:v>4.4988192734763599</c:v>
                </c:pt>
                <c:pt idx="9">
                  <c:v>5.31881662822585</c:v>
                </c:pt>
                <c:pt idx="10">
                  <c:v>6.589888389879496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581-4209-8AEB-69C893540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90306240"/>
        <c:axId val="590300840"/>
      </c:barChart>
      <c:catAx>
        <c:axId val="590306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300840"/>
        <c:crosses val="autoZero"/>
        <c:auto val="1"/>
        <c:lblAlgn val="ctr"/>
        <c:lblOffset val="100"/>
        <c:noMultiLvlLbl val="0"/>
      </c:catAx>
      <c:valAx>
        <c:axId val="5903008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aseline="0" dirty="0"/>
                  <a:t>Percentage Change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_ ;\-0.0\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030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>
      <a:solidFill>
        <a:schemeClr val="bg1">
          <a:lumMod val="75000"/>
        </a:schemeClr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A130AF-DEB7-40BC-88D5-C9FB7C4125BA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1_2" csCatId="accent1" phldr="1"/>
      <dgm:spPr/>
    </dgm:pt>
    <dgm:pt modelId="{5D87F2E3-34DD-4A01-9F33-5B5CEC0BBEEB}">
      <dgm:prSet phldrT="[Text]"/>
      <dgm:spPr/>
      <dgm:t>
        <a:bodyPr/>
        <a:lstStyle/>
        <a:p>
          <a:pPr rtl="0"/>
          <a:r>
            <a:rPr lang="en-GB" dirty="0">
              <a:latin typeface="Calibri"/>
            </a:rPr>
            <a:t>Community assets</a:t>
          </a:r>
        </a:p>
      </dgm:t>
    </dgm:pt>
    <dgm:pt modelId="{D7522252-D3DD-48C6-AE56-EBDFCAFE6FCD}" type="parTrans" cxnId="{08B68BC2-DA29-466B-9A74-7FB11270378A}">
      <dgm:prSet/>
      <dgm:spPr/>
      <dgm:t>
        <a:bodyPr/>
        <a:lstStyle/>
        <a:p>
          <a:endParaRPr lang="en-GB"/>
        </a:p>
      </dgm:t>
    </dgm:pt>
    <dgm:pt modelId="{0EDD7251-9455-4375-960C-23C5B1E95E67}" type="sibTrans" cxnId="{08B68BC2-DA29-466B-9A74-7FB11270378A}">
      <dgm:prSet/>
      <dgm:spPr/>
      <dgm:t>
        <a:bodyPr/>
        <a:lstStyle/>
        <a:p>
          <a:endParaRPr lang="en-GB"/>
        </a:p>
      </dgm:t>
    </dgm:pt>
    <dgm:pt modelId="{24B898B4-D35A-415B-8DD1-D96F17A8D932}">
      <dgm:prSet phldrT="[Text]"/>
      <dgm:spPr/>
      <dgm:t>
        <a:bodyPr/>
        <a:lstStyle/>
        <a:p>
          <a:pPr rtl="0"/>
          <a:r>
            <a:rPr lang="en-GB" dirty="0">
              <a:latin typeface="Calibri"/>
            </a:rPr>
            <a:t>Proactive joined up care</a:t>
          </a:r>
        </a:p>
      </dgm:t>
    </dgm:pt>
    <dgm:pt modelId="{94488BBC-C59E-40FE-AF01-9ACBFF9ACB24}" type="parTrans" cxnId="{93E6FC0E-39C8-495F-9C89-B2E79DA8766F}">
      <dgm:prSet/>
      <dgm:spPr/>
      <dgm:t>
        <a:bodyPr/>
        <a:lstStyle/>
        <a:p>
          <a:endParaRPr lang="en-GB"/>
        </a:p>
      </dgm:t>
    </dgm:pt>
    <dgm:pt modelId="{E31D6BFC-797F-4925-AFEA-CF6AFB0003CE}" type="sibTrans" cxnId="{93E6FC0E-39C8-495F-9C89-B2E79DA8766F}">
      <dgm:prSet/>
      <dgm:spPr/>
      <dgm:t>
        <a:bodyPr/>
        <a:lstStyle/>
        <a:p>
          <a:endParaRPr lang="en-GB"/>
        </a:p>
      </dgm:t>
    </dgm:pt>
    <dgm:pt modelId="{B98A1487-DACE-4383-BA9A-A6A2CFEA26E9}">
      <dgm:prSet phldrT="[Text]"/>
      <dgm:spPr/>
      <dgm:t>
        <a:bodyPr/>
        <a:lstStyle/>
        <a:p>
          <a:r>
            <a:rPr lang="en-GB" dirty="0"/>
            <a:t>CRT/VCRS</a:t>
          </a:r>
        </a:p>
      </dgm:t>
    </dgm:pt>
    <dgm:pt modelId="{1E19E694-C51D-415A-BAD4-0B7F62F1C6BE}" type="parTrans" cxnId="{413A82CC-E5E9-4411-B741-D729F32CCFC0}">
      <dgm:prSet/>
      <dgm:spPr/>
      <dgm:t>
        <a:bodyPr/>
        <a:lstStyle/>
        <a:p>
          <a:endParaRPr lang="en-GB"/>
        </a:p>
      </dgm:t>
    </dgm:pt>
    <dgm:pt modelId="{B1156D95-E616-4D9B-B9D0-64E221ADDC8A}" type="sibTrans" cxnId="{413A82CC-E5E9-4411-B741-D729F32CCFC0}">
      <dgm:prSet/>
      <dgm:spPr/>
      <dgm:t>
        <a:bodyPr/>
        <a:lstStyle/>
        <a:p>
          <a:endParaRPr lang="en-GB"/>
        </a:p>
      </dgm:t>
    </dgm:pt>
    <dgm:pt modelId="{7FD9BD1B-8E40-4DB1-85D4-6C638CA44CEF}">
      <dgm:prSet phldrT="[Text]"/>
      <dgm:spPr/>
      <dgm:t>
        <a:bodyPr/>
        <a:lstStyle/>
        <a:p>
          <a:r>
            <a:rPr lang="en-GB" dirty="0"/>
            <a:t>Step-down services </a:t>
          </a:r>
        </a:p>
      </dgm:t>
    </dgm:pt>
    <dgm:pt modelId="{B5E76FFC-842D-42D3-B245-CFB26940896E}" type="parTrans" cxnId="{A1E386C5-A99C-4C2C-A7D2-69C23D0B6DA0}">
      <dgm:prSet/>
      <dgm:spPr/>
      <dgm:t>
        <a:bodyPr/>
        <a:lstStyle/>
        <a:p>
          <a:endParaRPr lang="en-GB"/>
        </a:p>
      </dgm:t>
    </dgm:pt>
    <dgm:pt modelId="{98380912-13AF-45E4-B52B-626A3B0AA190}" type="sibTrans" cxnId="{A1E386C5-A99C-4C2C-A7D2-69C23D0B6DA0}">
      <dgm:prSet/>
      <dgm:spPr/>
      <dgm:t>
        <a:bodyPr/>
        <a:lstStyle/>
        <a:p>
          <a:endParaRPr lang="en-GB"/>
        </a:p>
      </dgm:t>
    </dgm:pt>
    <dgm:pt modelId="{895DB919-48C8-4E3B-A697-D098331EB058}">
      <dgm:prSet phldrT="[Text]"/>
      <dgm:spPr/>
      <dgm:t>
        <a:bodyPr/>
        <a:lstStyle/>
        <a:p>
          <a:pPr rtl="0"/>
          <a:r>
            <a:rPr lang="en-GB" dirty="0">
              <a:latin typeface="Calibri"/>
            </a:rPr>
            <a:t>Crisis response &amp; admission avoidance</a:t>
          </a:r>
          <a:endParaRPr lang="en-GB" dirty="0"/>
        </a:p>
      </dgm:t>
    </dgm:pt>
    <dgm:pt modelId="{9932F4C4-9398-4638-AF10-D404BAA6DF86}" type="parTrans" cxnId="{F8E41564-69AE-4266-A2A8-FA2D7489EE5C}">
      <dgm:prSet/>
      <dgm:spPr/>
      <dgm:t>
        <a:bodyPr/>
        <a:lstStyle/>
        <a:p>
          <a:endParaRPr lang="en-GB"/>
        </a:p>
      </dgm:t>
    </dgm:pt>
    <dgm:pt modelId="{2DF302F6-1741-45A8-A346-79D70AFA0C84}" type="sibTrans" cxnId="{F8E41564-69AE-4266-A2A8-FA2D7489EE5C}">
      <dgm:prSet/>
      <dgm:spPr/>
      <dgm:t>
        <a:bodyPr/>
        <a:lstStyle/>
        <a:p>
          <a:endParaRPr lang="en-GB"/>
        </a:p>
      </dgm:t>
    </dgm:pt>
    <dgm:pt modelId="{EC8B3CB5-009D-430F-9062-9ADF12230148}">
      <dgm:prSet phldrT="[Text]"/>
      <dgm:spPr/>
      <dgm:t>
        <a:bodyPr/>
        <a:lstStyle/>
        <a:p>
          <a:r>
            <a:rPr lang="en-GB" dirty="0">
              <a:latin typeface="Calibri"/>
            </a:rPr>
            <a:t>Community</a:t>
          </a:r>
          <a:r>
            <a:rPr lang="en-GB" dirty="0"/>
            <a:t> beds</a:t>
          </a:r>
        </a:p>
      </dgm:t>
    </dgm:pt>
    <dgm:pt modelId="{BC1C8DCA-7668-4D19-8BFE-A18C181EE4D8}" type="parTrans" cxnId="{FEE6EBAC-DDBE-4507-8F8A-0374699AC190}">
      <dgm:prSet/>
      <dgm:spPr/>
      <dgm:t>
        <a:bodyPr/>
        <a:lstStyle/>
        <a:p>
          <a:endParaRPr lang="en-GB"/>
        </a:p>
      </dgm:t>
    </dgm:pt>
    <dgm:pt modelId="{9627DA97-F03C-4306-90DA-F1BA30AB3F56}" type="sibTrans" cxnId="{FEE6EBAC-DDBE-4507-8F8A-0374699AC190}">
      <dgm:prSet/>
      <dgm:spPr/>
      <dgm:t>
        <a:bodyPr/>
        <a:lstStyle/>
        <a:p>
          <a:endParaRPr lang="en-GB"/>
        </a:p>
      </dgm:t>
    </dgm:pt>
    <dgm:pt modelId="{4BA09710-530B-4375-B9AA-7B270D9AEA51}">
      <dgm:prSet phldrT="[Text]"/>
      <dgm:spPr/>
      <dgm:t>
        <a:bodyPr/>
        <a:lstStyle/>
        <a:p>
          <a:r>
            <a:rPr lang="en-GB" dirty="0"/>
            <a:t>Integrated Discharge </a:t>
          </a:r>
        </a:p>
      </dgm:t>
    </dgm:pt>
    <dgm:pt modelId="{3E5EF224-A0F2-441F-B3E6-2F99663B23AE}" type="parTrans" cxnId="{5512FF97-F5C2-4E8C-9FFD-8AF0DBD2ABC1}">
      <dgm:prSet/>
      <dgm:spPr/>
      <dgm:t>
        <a:bodyPr/>
        <a:lstStyle/>
        <a:p>
          <a:endParaRPr lang="en-GB"/>
        </a:p>
      </dgm:t>
    </dgm:pt>
    <dgm:pt modelId="{8E2E91F0-9A86-4DB1-B00E-B9889754D9B4}" type="sibTrans" cxnId="{5512FF97-F5C2-4E8C-9FFD-8AF0DBD2ABC1}">
      <dgm:prSet/>
      <dgm:spPr/>
      <dgm:t>
        <a:bodyPr/>
        <a:lstStyle/>
        <a:p>
          <a:endParaRPr lang="en-GB"/>
        </a:p>
      </dgm:t>
    </dgm:pt>
    <dgm:pt modelId="{7BB1FBBB-5209-47C2-8B4C-E817DB3A1A8F}">
      <dgm:prSet phldrT="[Text]"/>
      <dgm:spPr/>
      <dgm:t>
        <a:bodyPr/>
        <a:lstStyle/>
        <a:p>
          <a:pPr rtl="0"/>
          <a:r>
            <a:rPr lang="en-GB" dirty="0">
              <a:latin typeface="Calibri"/>
            </a:rPr>
            <a:t>Urgent treatment in the community</a:t>
          </a:r>
          <a:endParaRPr lang="en-GB" dirty="0"/>
        </a:p>
      </dgm:t>
    </dgm:pt>
    <dgm:pt modelId="{08438293-57DC-43D9-B239-93C3EC3F0146}" type="parTrans" cxnId="{5BAEB25F-95C8-4712-B715-257DB09166E4}">
      <dgm:prSet/>
      <dgm:spPr/>
      <dgm:t>
        <a:bodyPr/>
        <a:lstStyle/>
        <a:p>
          <a:endParaRPr lang="en-GB"/>
        </a:p>
      </dgm:t>
    </dgm:pt>
    <dgm:pt modelId="{E0508784-9CBE-44A4-BE13-40C574ADA86D}" type="sibTrans" cxnId="{5BAEB25F-95C8-4712-B715-257DB09166E4}">
      <dgm:prSet/>
      <dgm:spPr/>
      <dgm:t>
        <a:bodyPr/>
        <a:lstStyle/>
        <a:p>
          <a:endParaRPr lang="en-GB"/>
        </a:p>
      </dgm:t>
    </dgm:pt>
    <dgm:pt modelId="{2FAEFC69-6744-4390-A6F4-E6E323B001CB}" type="pres">
      <dgm:prSet presAssocID="{2CA130AF-DEB7-40BC-88D5-C9FB7C4125BA}" presName="Name0" presStyleCnt="0">
        <dgm:presLayoutVars>
          <dgm:dir/>
          <dgm:resizeHandles val="exact"/>
        </dgm:presLayoutVars>
      </dgm:prSet>
      <dgm:spPr/>
    </dgm:pt>
    <dgm:pt modelId="{E74DD9FF-A653-4D96-A82A-F7D10F9C32E5}" type="pres">
      <dgm:prSet presAssocID="{5D87F2E3-34DD-4A01-9F33-5B5CEC0BBEEB}" presName="composite" presStyleCnt="0"/>
      <dgm:spPr/>
    </dgm:pt>
    <dgm:pt modelId="{76822BBB-2F87-4CD2-82CD-BF2914E9B8F3}" type="pres">
      <dgm:prSet presAssocID="{5D87F2E3-34DD-4A01-9F33-5B5CEC0BBEEB}" presName="bgChev" presStyleLbl="node1" presStyleIdx="0" presStyleCnt="8"/>
      <dgm:spPr>
        <a:solidFill>
          <a:srgbClr val="92D050"/>
        </a:solidFill>
      </dgm:spPr>
    </dgm:pt>
    <dgm:pt modelId="{7E15FBF7-6859-4049-868A-188F6875E074}" type="pres">
      <dgm:prSet presAssocID="{5D87F2E3-34DD-4A01-9F33-5B5CEC0BBEEB}" presName="txNode" presStyleLbl="fgAcc1" presStyleIdx="0" presStyleCnt="8">
        <dgm:presLayoutVars>
          <dgm:bulletEnabled val="1"/>
        </dgm:presLayoutVars>
      </dgm:prSet>
      <dgm:spPr/>
    </dgm:pt>
    <dgm:pt modelId="{56A337EB-079B-485D-B8CE-0CEB195486AC}" type="pres">
      <dgm:prSet presAssocID="{0EDD7251-9455-4375-960C-23C5B1E95E67}" presName="compositeSpace" presStyleCnt="0"/>
      <dgm:spPr/>
    </dgm:pt>
    <dgm:pt modelId="{3A57DD9B-0BC3-43CB-B1A1-C0E679EFB287}" type="pres">
      <dgm:prSet presAssocID="{24B898B4-D35A-415B-8DD1-D96F17A8D932}" presName="composite" presStyleCnt="0"/>
      <dgm:spPr/>
    </dgm:pt>
    <dgm:pt modelId="{82C1D50B-8912-4E32-A2EF-4D2526FDD07D}" type="pres">
      <dgm:prSet presAssocID="{24B898B4-D35A-415B-8DD1-D96F17A8D932}" presName="bgChev" presStyleLbl="node1" presStyleIdx="1" presStyleCnt="8"/>
      <dgm:spPr>
        <a:gradFill flip="none" rotWithShape="1">
          <a:gsLst>
            <a:gs pos="0">
              <a:srgbClr val="92D050"/>
            </a:gs>
            <a:gs pos="58000">
              <a:schemeClr val="accent6">
                <a:lumMod val="75000"/>
              </a:schemeClr>
            </a:gs>
          </a:gsLst>
          <a:lin ang="0" scaled="1"/>
          <a:tileRect/>
        </a:gradFill>
      </dgm:spPr>
    </dgm:pt>
    <dgm:pt modelId="{65993694-50B9-4CA3-9106-195702CA4C1C}" type="pres">
      <dgm:prSet presAssocID="{24B898B4-D35A-415B-8DD1-D96F17A8D932}" presName="txNode" presStyleLbl="fgAcc1" presStyleIdx="1" presStyleCnt="8">
        <dgm:presLayoutVars>
          <dgm:bulletEnabled val="1"/>
        </dgm:presLayoutVars>
      </dgm:prSet>
      <dgm:spPr/>
    </dgm:pt>
    <dgm:pt modelId="{3EB384A9-F9C7-4601-955A-4F4BBF495A14}" type="pres">
      <dgm:prSet presAssocID="{E31D6BFC-797F-4925-AFEA-CF6AFB0003CE}" presName="compositeSpace" presStyleCnt="0"/>
      <dgm:spPr/>
    </dgm:pt>
    <dgm:pt modelId="{FC6E2419-4D8A-4F26-AA7C-10EEB9C74FD3}" type="pres">
      <dgm:prSet presAssocID="{7BB1FBBB-5209-47C2-8B4C-E817DB3A1A8F}" presName="composite" presStyleCnt="0"/>
      <dgm:spPr/>
    </dgm:pt>
    <dgm:pt modelId="{0A0936F2-1AA1-451D-B72C-AFEFA0E697F9}" type="pres">
      <dgm:prSet presAssocID="{7BB1FBBB-5209-47C2-8B4C-E817DB3A1A8F}" presName="bgChev" presStyleLbl="node1" presStyleIdx="2" presStyleCnt="8"/>
      <dgm:spPr>
        <a:solidFill>
          <a:schemeClr val="accent6">
            <a:lumMod val="75000"/>
          </a:schemeClr>
        </a:solidFill>
      </dgm:spPr>
    </dgm:pt>
    <dgm:pt modelId="{BEEF4EF4-2A4A-4DF8-9B16-A2F6F60E0E48}" type="pres">
      <dgm:prSet presAssocID="{7BB1FBBB-5209-47C2-8B4C-E817DB3A1A8F}" presName="txNode" presStyleLbl="fgAcc1" presStyleIdx="2" presStyleCnt="8">
        <dgm:presLayoutVars>
          <dgm:bulletEnabled val="1"/>
        </dgm:presLayoutVars>
      </dgm:prSet>
      <dgm:spPr/>
    </dgm:pt>
    <dgm:pt modelId="{EE11F79E-5A3C-4F1C-B102-FBE474284F69}" type="pres">
      <dgm:prSet presAssocID="{E0508784-9CBE-44A4-BE13-40C574ADA86D}" presName="compositeSpace" presStyleCnt="0"/>
      <dgm:spPr/>
    </dgm:pt>
    <dgm:pt modelId="{9BD987A1-ACD4-4CBC-8395-F552CA709150}" type="pres">
      <dgm:prSet presAssocID="{B98A1487-DACE-4383-BA9A-A6A2CFEA26E9}" presName="composite" presStyleCnt="0"/>
      <dgm:spPr/>
    </dgm:pt>
    <dgm:pt modelId="{0927DD66-5A1A-4256-928D-BB8E502F245C}" type="pres">
      <dgm:prSet presAssocID="{B98A1487-DACE-4383-BA9A-A6A2CFEA26E9}" presName="bgChev" presStyleLbl="node1" presStyleIdx="3" presStyleCnt="8"/>
      <dgm:spPr>
        <a:gradFill rotWithShape="0">
          <a:gsLst>
            <a:gs pos="0">
              <a:schemeClr val="accent6">
                <a:lumMod val="75000"/>
              </a:schemeClr>
            </a:gs>
            <a:gs pos="64000">
              <a:srgbClr val="FF0000"/>
            </a:gs>
          </a:gsLst>
          <a:lin ang="0" scaled="1"/>
        </a:gradFill>
      </dgm:spPr>
    </dgm:pt>
    <dgm:pt modelId="{93D1B4F8-C9D7-4B93-9612-BBDC23627FC7}" type="pres">
      <dgm:prSet presAssocID="{B98A1487-DACE-4383-BA9A-A6A2CFEA26E9}" presName="txNode" presStyleLbl="fgAcc1" presStyleIdx="3" presStyleCnt="8">
        <dgm:presLayoutVars>
          <dgm:bulletEnabled val="1"/>
        </dgm:presLayoutVars>
      </dgm:prSet>
      <dgm:spPr/>
    </dgm:pt>
    <dgm:pt modelId="{4A97C411-F39C-41C2-8180-88EE31535124}" type="pres">
      <dgm:prSet presAssocID="{B1156D95-E616-4D9B-B9D0-64E221ADDC8A}" presName="compositeSpace" presStyleCnt="0"/>
      <dgm:spPr/>
    </dgm:pt>
    <dgm:pt modelId="{DC612538-EFC7-49D8-BB89-C5524F53E43B}" type="pres">
      <dgm:prSet presAssocID="{895DB919-48C8-4E3B-A697-D098331EB058}" presName="composite" presStyleCnt="0"/>
      <dgm:spPr/>
    </dgm:pt>
    <dgm:pt modelId="{DDD8BEB2-616B-4A84-A816-2321F8EA8B77}" type="pres">
      <dgm:prSet presAssocID="{895DB919-48C8-4E3B-A697-D098331EB058}" presName="bgChev" presStyleLbl="node1" presStyleIdx="4" presStyleCnt="8"/>
      <dgm:spPr>
        <a:solidFill>
          <a:srgbClr val="FF0000"/>
        </a:solidFill>
      </dgm:spPr>
    </dgm:pt>
    <dgm:pt modelId="{D91B49C5-7C4B-4164-9066-AEC13B5A1D06}" type="pres">
      <dgm:prSet presAssocID="{895DB919-48C8-4E3B-A697-D098331EB058}" presName="txNode" presStyleLbl="fgAcc1" presStyleIdx="4" presStyleCnt="8">
        <dgm:presLayoutVars>
          <dgm:bulletEnabled val="1"/>
        </dgm:presLayoutVars>
      </dgm:prSet>
      <dgm:spPr/>
    </dgm:pt>
    <dgm:pt modelId="{0D68E05D-F50B-42D2-9B3A-6E687AE2D86A}" type="pres">
      <dgm:prSet presAssocID="{2DF302F6-1741-45A8-A346-79D70AFA0C84}" presName="compositeSpace" presStyleCnt="0"/>
      <dgm:spPr/>
    </dgm:pt>
    <dgm:pt modelId="{D2C26C6B-FED3-4AFF-8C2C-02C2D2833608}" type="pres">
      <dgm:prSet presAssocID="{EC8B3CB5-009D-430F-9062-9ADF12230148}" presName="composite" presStyleCnt="0"/>
      <dgm:spPr/>
    </dgm:pt>
    <dgm:pt modelId="{593A0448-AFD5-4509-B449-1E6DE263EC37}" type="pres">
      <dgm:prSet presAssocID="{EC8B3CB5-009D-430F-9062-9ADF12230148}" presName="bgChev" presStyleLbl="node1" presStyleIdx="5" presStyleCnt="8"/>
      <dgm:spPr>
        <a:solidFill>
          <a:srgbClr val="FF0000"/>
        </a:solidFill>
      </dgm:spPr>
    </dgm:pt>
    <dgm:pt modelId="{3D5B574F-EC32-4836-8AE2-839C2800119D}" type="pres">
      <dgm:prSet presAssocID="{EC8B3CB5-009D-430F-9062-9ADF12230148}" presName="txNode" presStyleLbl="fgAcc1" presStyleIdx="5" presStyleCnt="8">
        <dgm:presLayoutVars>
          <dgm:bulletEnabled val="1"/>
        </dgm:presLayoutVars>
      </dgm:prSet>
      <dgm:spPr/>
    </dgm:pt>
    <dgm:pt modelId="{689F6AF9-F89A-4FEF-BA10-A79614CC85C2}" type="pres">
      <dgm:prSet presAssocID="{9627DA97-F03C-4306-90DA-F1BA30AB3F56}" presName="compositeSpace" presStyleCnt="0"/>
      <dgm:spPr/>
    </dgm:pt>
    <dgm:pt modelId="{3E255524-156A-4315-9D12-8B4F7BDEE8DE}" type="pres">
      <dgm:prSet presAssocID="{4BA09710-530B-4375-B9AA-7B270D9AEA51}" presName="composite" presStyleCnt="0"/>
      <dgm:spPr/>
    </dgm:pt>
    <dgm:pt modelId="{B57C18AF-0402-4EDC-8976-B50561FFAF4F}" type="pres">
      <dgm:prSet presAssocID="{4BA09710-530B-4375-B9AA-7B270D9AEA51}" presName="bgChev" presStyleLbl="node1" presStyleIdx="6" presStyleCnt="8"/>
      <dgm:spPr>
        <a:gradFill rotWithShape="0">
          <a:gsLst>
            <a:gs pos="0">
              <a:srgbClr val="FF0000"/>
            </a:gs>
            <a:gs pos="58000">
              <a:schemeClr val="accent6">
                <a:lumMod val="75000"/>
              </a:schemeClr>
            </a:gs>
          </a:gsLst>
          <a:lin ang="0" scaled="1"/>
        </a:gradFill>
      </dgm:spPr>
    </dgm:pt>
    <dgm:pt modelId="{74047BBA-8730-4836-B0F1-060BD0478F6D}" type="pres">
      <dgm:prSet presAssocID="{4BA09710-530B-4375-B9AA-7B270D9AEA51}" presName="txNode" presStyleLbl="fgAcc1" presStyleIdx="6" presStyleCnt="8">
        <dgm:presLayoutVars>
          <dgm:bulletEnabled val="1"/>
        </dgm:presLayoutVars>
      </dgm:prSet>
      <dgm:spPr/>
    </dgm:pt>
    <dgm:pt modelId="{21261352-EA3F-4B52-B71B-90BA0DD55244}" type="pres">
      <dgm:prSet presAssocID="{8E2E91F0-9A86-4DB1-B00E-B9889754D9B4}" presName="compositeSpace" presStyleCnt="0"/>
      <dgm:spPr/>
    </dgm:pt>
    <dgm:pt modelId="{2A8DD40E-45F7-4A52-9AD0-7012D246045F}" type="pres">
      <dgm:prSet presAssocID="{7FD9BD1B-8E40-4DB1-85D4-6C638CA44CEF}" presName="composite" presStyleCnt="0"/>
      <dgm:spPr/>
    </dgm:pt>
    <dgm:pt modelId="{4B125F70-7481-457C-BF11-E8FA9383EB57}" type="pres">
      <dgm:prSet presAssocID="{7FD9BD1B-8E40-4DB1-85D4-6C638CA44CEF}" presName="bgChev" presStyleLbl="node1" presStyleIdx="7" presStyleCnt="8"/>
      <dgm:spPr>
        <a:gradFill rotWithShape="0">
          <a:gsLst>
            <a:gs pos="0">
              <a:schemeClr val="accent6">
                <a:lumMod val="75000"/>
              </a:schemeClr>
            </a:gs>
            <a:gs pos="58000">
              <a:srgbClr val="92D050"/>
            </a:gs>
          </a:gsLst>
          <a:lin ang="0" scaled="1"/>
        </a:gradFill>
      </dgm:spPr>
    </dgm:pt>
    <dgm:pt modelId="{257A1BE4-125E-4D90-A7E1-7E68EB83948B}" type="pres">
      <dgm:prSet presAssocID="{7FD9BD1B-8E40-4DB1-85D4-6C638CA44CEF}" presName="txNode" presStyleLbl="fgAcc1" presStyleIdx="7" presStyleCnt="8">
        <dgm:presLayoutVars>
          <dgm:bulletEnabled val="1"/>
        </dgm:presLayoutVars>
      </dgm:prSet>
      <dgm:spPr/>
    </dgm:pt>
  </dgm:ptLst>
  <dgm:cxnLst>
    <dgm:cxn modelId="{DB24F206-9851-4964-A77F-9ED8BE8D7446}" type="presOf" srcId="{4BA09710-530B-4375-B9AA-7B270D9AEA51}" destId="{74047BBA-8730-4836-B0F1-060BD0478F6D}" srcOrd="0" destOrd="0" presId="urn:microsoft.com/office/officeart/2005/8/layout/chevronAccent+Icon"/>
    <dgm:cxn modelId="{93E6FC0E-39C8-495F-9C89-B2E79DA8766F}" srcId="{2CA130AF-DEB7-40BC-88D5-C9FB7C4125BA}" destId="{24B898B4-D35A-415B-8DD1-D96F17A8D932}" srcOrd="1" destOrd="0" parTransId="{94488BBC-C59E-40FE-AF01-9ACBFF9ACB24}" sibTransId="{E31D6BFC-797F-4925-AFEA-CF6AFB0003CE}"/>
    <dgm:cxn modelId="{4B946917-01CA-40E0-8B06-5BAF0B121E16}" type="presOf" srcId="{EC8B3CB5-009D-430F-9062-9ADF12230148}" destId="{3D5B574F-EC32-4836-8AE2-839C2800119D}" srcOrd="0" destOrd="0" presId="urn:microsoft.com/office/officeart/2005/8/layout/chevronAccent+Icon"/>
    <dgm:cxn modelId="{B641705C-1C2F-4A1F-8187-4E4203A39E40}" type="presOf" srcId="{895DB919-48C8-4E3B-A697-D098331EB058}" destId="{D91B49C5-7C4B-4164-9066-AEC13B5A1D06}" srcOrd="0" destOrd="0" presId="urn:microsoft.com/office/officeart/2005/8/layout/chevronAccent+Icon"/>
    <dgm:cxn modelId="{5BAEB25F-95C8-4712-B715-257DB09166E4}" srcId="{2CA130AF-DEB7-40BC-88D5-C9FB7C4125BA}" destId="{7BB1FBBB-5209-47C2-8B4C-E817DB3A1A8F}" srcOrd="2" destOrd="0" parTransId="{08438293-57DC-43D9-B239-93C3EC3F0146}" sibTransId="{E0508784-9CBE-44A4-BE13-40C574ADA86D}"/>
    <dgm:cxn modelId="{F8E41564-69AE-4266-A2A8-FA2D7489EE5C}" srcId="{2CA130AF-DEB7-40BC-88D5-C9FB7C4125BA}" destId="{895DB919-48C8-4E3B-A697-D098331EB058}" srcOrd="4" destOrd="0" parTransId="{9932F4C4-9398-4638-AF10-D404BAA6DF86}" sibTransId="{2DF302F6-1741-45A8-A346-79D70AFA0C84}"/>
    <dgm:cxn modelId="{515D4481-9B33-456D-966C-7F2A1871C19F}" type="presOf" srcId="{B98A1487-DACE-4383-BA9A-A6A2CFEA26E9}" destId="{93D1B4F8-C9D7-4B93-9612-BBDC23627FC7}" srcOrd="0" destOrd="0" presId="urn:microsoft.com/office/officeart/2005/8/layout/chevronAccent+Icon"/>
    <dgm:cxn modelId="{5512FF97-F5C2-4E8C-9FFD-8AF0DBD2ABC1}" srcId="{2CA130AF-DEB7-40BC-88D5-C9FB7C4125BA}" destId="{4BA09710-530B-4375-B9AA-7B270D9AEA51}" srcOrd="6" destOrd="0" parTransId="{3E5EF224-A0F2-441F-B3E6-2F99663B23AE}" sibTransId="{8E2E91F0-9A86-4DB1-B00E-B9889754D9B4}"/>
    <dgm:cxn modelId="{69F29EA1-A1ED-4D40-96BC-E2AE7B2C4CA4}" type="presOf" srcId="{24B898B4-D35A-415B-8DD1-D96F17A8D932}" destId="{65993694-50B9-4CA3-9106-195702CA4C1C}" srcOrd="0" destOrd="0" presId="urn:microsoft.com/office/officeart/2005/8/layout/chevronAccent+Icon"/>
    <dgm:cxn modelId="{8CEECFAB-62B7-4582-844D-38649D52C550}" type="presOf" srcId="{7FD9BD1B-8E40-4DB1-85D4-6C638CA44CEF}" destId="{257A1BE4-125E-4D90-A7E1-7E68EB83948B}" srcOrd="0" destOrd="0" presId="urn:microsoft.com/office/officeart/2005/8/layout/chevronAccent+Icon"/>
    <dgm:cxn modelId="{FEE6EBAC-DDBE-4507-8F8A-0374699AC190}" srcId="{2CA130AF-DEB7-40BC-88D5-C9FB7C4125BA}" destId="{EC8B3CB5-009D-430F-9062-9ADF12230148}" srcOrd="5" destOrd="0" parTransId="{BC1C8DCA-7668-4D19-8BFE-A18C181EE4D8}" sibTransId="{9627DA97-F03C-4306-90DA-F1BA30AB3F56}"/>
    <dgm:cxn modelId="{B4A682BC-42A9-4BD0-83C1-7FFCC7996D30}" type="presOf" srcId="{5D87F2E3-34DD-4A01-9F33-5B5CEC0BBEEB}" destId="{7E15FBF7-6859-4049-868A-188F6875E074}" srcOrd="0" destOrd="0" presId="urn:microsoft.com/office/officeart/2005/8/layout/chevronAccent+Icon"/>
    <dgm:cxn modelId="{08B68BC2-DA29-466B-9A74-7FB11270378A}" srcId="{2CA130AF-DEB7-40BC-88D5-C9FB7C4125BA}" destId="{5D87F2E3-34DD-4A01-9F33-5B5CEC0BBEEB}" srcOrd="0" destOrd="0" parTransId="{D7522252-D3DD-48C6-AE56-EBDFCAFE6FCD}" sibTransId="{0EDD7251-9455-4375-960C-23C5B1E95E67}"/>
    <dgm:cxn modelId="{A1E386C5-A99C-4C2C-A7D2-69C23D0B6DA0}" srcId="{2CA130AF-DEB7-40BC-88D5-C9FB7C4125BA}" destId="{7FD9BD1B-8E40-4DB1-85D4-6C638CA44CEF}" srcOrd="7" destOrd="0" parTransId="{B5E76FFC-842D-42D3-B245-CFB26940896E}" sibTransId="{98380912-13AF-45E4-B52B-626A3B0AA190}"/>
    <dgm:cxn modelId="{413A82CC-E5E9-4411-B741-D729F32CCFC0}" srcId="{2CA130AF-DEB7-40BC-88D5-C9FB7C4125BA}" destId="{B98A1487-DACE-4383-BA9A-A6A2CFEA26E9}" srcOrd="3" destOrd="0" parTransId="{1E19E694-C51D-415A-BAD4-0B7F62F1C6BE}" sibTransId="{B1156D95-E616-4D9B-B9D0-64E221ADDC8A}"/>
    <dgm:cxn modelId="{75199DE7-41B1-40D6-A9D8-EFB41BE0F681}" type="presOf" srcId="{2CA130AF-DEB7-40BC-88D5-C9FB7C4125BA}" destId="{2FAEFC69-6744-4390-A6F4-E6E323B001CB}" srcOrd="0" destOrd="0" presId="urn:microsoft.com/office/officeart/2005/8/layout/chevronAccent+Icon"/>
    <dgm:cxn modelId="{7DB8CDEE-D18E-40E9-971B-A41895B4C5E0}" type="presOf" srcId="{7BB1FBBB-5209-47C2-8B4C-E817DB3A1A8F}" destId="{BEEF4EF4-2A4A-4DF8-9B16-A2F6F60E0E48}" srcOrd="0" destOrd="0" presId="urn:microsoft.com/office/officeart/2005/8/layout/chevronAccent+Icon"/>
    <dgm:cxn modelId="{9B15B3EC-8E0C-4E70-BCC7-A79FCCB05375}" type="presParOf" srcId="{2FAEFC69-6744-4390-A6F4-E6E323B001CB}" destId="{E74DD9FF-A653-4D96-A82A-F7D10F9C32E5}" srcOrd="0" destOrd="0" presId="urn:microsoft.com/office/officeart/2005/8/layout/chevronAccent+Icon"/>
    <dgm:cxn modelId="{3ED42785-F433-40D9-AC7F-5A8E2CE2E058}" type="presParOf" srcId="{E74DD9FF-A653-4D96-A82A-F7D10F9C32E5}" destId="{76822BBB-2F87-4CD2-82CD-BF2914E9B8F3}" srcOrd="0" destOrd="0" presId="urn:microsoft.com/office/officeart/2005/8/layout/chevronAccent+Icon"/>
    <dgm:cxn modelId="{0A18601A-3167-4362-B226-2FAFAD85E9FD}" type="presParOf" srcId="{E74DD9FF-A653-4D96-A82A-F7D10F9C32E5}" destId="{7E15FBF7-6859-4049-868A-188F6875E074}" srcOrd="1" destOrd="0" presId="urn:microsoft.com/office/officeart/2005/8/layout/chevronAccent+Icon"/>
    <dgm:cxn modelId="{E1B3A1BA-8C08-441F-B441-013797F2E052}" type="presParOf" srcId="{2FAEFC69-6744-4390-A6F4-E6E323B001CB}" destId="{56A337EB-079B-485D-B8CE-0CEB195486AC}" srcOrd="1" destOrd="0" presId="urn:microsoft.com/office/officeart/2005/8/layout/chevronAccent+Icon"/>
    <dgm:cxn modelId="{E8034AEB-9673-498C-AEFC-ED614EEC4C6D}" type="presParOf" srcId="{2FAEFC69-6744-4390-A6F4-E6E323B001CB}" destId="{3A57DD9B-0BC3-43CB-B1A1-C0E679EFB287}" srcOrd="2" destOrd="0" presId="urn:microsoft.com/office/officeart/2005/8/layout/chevronAccent+Icon"/>
    <dgm:cxn modelId="{B75E08F4-C232-43B6-B251-800F7E92ED32}" type="presParOf" srcId="{3A57DD9B-0BC3-43CB-B1A1-C0E679EFB287}" destId="{82C1D50B-8912-4E32-A2EF-4D2526FDD07D}" srcOrd="0" destOrd="0" presId="urn:microsoft.com/office/officeart/2005/8/layout/chevronAccent+Icon"/>
    <dgm:cxn modelId="{832986E2-AB52-485C-A3FD-13A8973D7929}" type="presParOf" srcId="{3A57DD9B-0BC3-43CB-B1A1-C0E679EFB287}" destId="{65993694-50B9-4CA3-9106-195702CA4C1C}" srcOrd="1" destOrd="0" presId="urn:microsoft.com/office/officeart/2005/8/layout/chevronAccent+Icon"/>
    <dgm:cxn modelId="{FF1ACD7F-4ADD-43E4-A5A3-E3867A844B6A}" type="presParOf" srcId="{2FAEFC69-6744-4390-A6F4-E6E323B001CB}" destId="{3EB384A9-F9C7-4601-955A-4F4BBF495A14}" srcOrd="3" destOrd="0" presId="urn:microsoft.com/office/officeart/2005/8/layout/chevronAccent+Icon"/>
    <dgm:cxn modelId="{F5DDC80E-C7DF-488E-AB25-5B4C480B3097}" type="presParOf" srcId="{2FAEFC69-6744-4390-A6F4-E6E323B001CB}" destId="{FC6E2419-4D8A-4F26-AA7C-10EEB9C74FD3}" srcOrd="4" destOrd="0" presId="urn:microsoft.com/office/officeart/2005/8/layout/chevronAccent+Icon"/>
    <dgm:cxn modelId="{EB966F98-D63C-4611-9EB4-618EC6158024}" type="presParOf" srcId="{FC6E2419-4D8A-4F26-AA7C-10EEB9C74FD3}" destId="{0A0936F2-1AA1-451D-B72C-AFEFA0E697F9}" srcOrd="0" destOrd="0" presId="urn:microsoft.com/office/officeart/2005/8/layout/chevronAccent+Icon"/>
    <dgm:cxn modelId="{ECF28426-DFBD-4BF9-83AB-7C587474D5D0}" type="presParOf" srcId="{FC6E2419-4D8A-4F26-AA7C-10EEB9C74FD3}" destId="{BEEF4EF4-2A4A-4DF8-9B16-A2F6F60E0E48}" srcOrd="1" destOrd="0" presId="urn:microsoft.com/office/officeart/2005/8/layout/chevronAccent+Icon"/>
    <dgm:cxn modelId="{4D12D2B8-9C55-49A0-918A-990AC3A0B637}" type="presParOf" srcId="{2FAEFC69-6744-4390-A6F4-E6E323B001CB}" destId="{EE11F79E-5A3C-4F1C-B102-FBE474284F69}" srcOrd="5" destOrd="0" presId="urn:microsoft.com/office/officeart/2005/8/layout/chevronAccent+Icon"/>
    <dgm:cxn modelId="{989AA834-EC0E-4AE7-A0E1-CA28EF97D387}" type="presParOf" srcId="{2FAEFC69-6744-4390-A6F4-E6E323B001CB}" destId="{9BD987A1-ACD4-4CBC-8395-F552CA709150}" srcOrd="6" destOrd="0" presId="urn:microsoft.com/office/officeart/2005/8/layout/chevronAccent+Icon"/>
    <dgm:cxn modelId="{2CFFF91E-332A-409D-A121-7050E1956A4F}" type="presParOf" srcId="{9BD987A1-ACD4-4CBC-8395-F552CA709150}" destId="{0927DD66-5A1A-4256-928D-BB8E502F245C}" srcOrd="0" destOrd="0" presId="urn:microsoft.com/office/officeart/2005/8/layout/chevronAccent+Icon"/>
    <dgm:cxn modelId="{EBADAC9C-26B9-4F53-A563-0FEAA7EC7988}" type="presParOf" srcId="{9BD987A1-ACD4-4CBC-8395-F552CA709150}" destId="{93D1B4F8-C9D7-4B93-9612-BBDC23627FC7}" srcOrd="1" destOrd="0" presId="urn:microsoft.com/office/officeart/2005/8/layout/chevronAccent+Icon"/>
    <dgm:cxn modelId="{ABF9EFF1-F2DB-404A-9B78-8877D515A579}" type="presParOf" srcId="{2FAEFC69-6744-4390-A6F4-E6E323B001CB}" destId="{4A97C411-F39C-41C2-8180-88EE31535124}" srcOrd="7" destOrd="0" presId="urn:microsoft.com/office/officeart/2005/8/layout/chevronAccent+Icon"/>
    <dgm:cxn modelId="{1E14FC64-2DC0-4D75-83BC-2705DBC03CA9}" type="presParOf" srcId="{2FAEFC69-6744-4390-A6F4-E6E323B001CB}" destId="{DC612538-EFC7-49D8-BB89-C5524F53E43B}" srcOrd="8" destOrd="0" presId="urn:microsoft.com/office/officeart/2005/8/layout/chevronAccent+Icon"/>
    <dgm:cxn modelId="{C72F3097-1095-45AC-823C-35EB3645DC11}" type="presParOf" srcId="{DC612538-EFC7-49D8-BB89-C5524F53E43B}" destId="{DDD8BEB2-616B-4A84-A816-2321F8EA8B77}" srcOrd="0" destOrd="0" presId="urn:microsoft.com/office/officeart/2005/8/layout/chevronAccent+Icon"/>
    <dgm:cxn modelId="{02824305-8D14-4C4C-B3CB-3AEEFE0A88FB}" type="presParOf" srcId="{DC612538-EFC7-49D8-BB89-C5524F53E43B}" destId="{D91B49C5-7C4B-4164-9066-AEC13B5A1D06}" srcOrd="1" destOrd="0" presId="urn:microsoft.com/office/officeart/2005/8/layout/chevronAccent+Icon"/>
    <dgm:cxn modelId="{D4DD4D6F-3DB6-48FB-B932-D16055125F4C}" type="presParOf" srcId="{2FAEFC69-6744-4390-A6F4-E6E323B001CB}" destId="{0D68E05D-F50B-42D2-9B3A-6E687AE2D86A}" srcOrd="9" destOrd="0" presId="urn:microsoft.com/office/officeart/2005/8/layout/chevronAccent+Icon"/>
    <dgm:cxn modelId="{F15435C3-AB3B-4F48-9B7D-A99625E59E0B}" type="presParOf" srcId="{2FAEFC69-6744-4390-A6F4-E6E323B001CB}" destId="{D2C26C6B-FED3-4AFF-8C2C-02C2D2833608}" srcOrd="10" destOrd="0" presId="urn:microsoft.com/office/officeart/2005/8/layout/chevronAccent+Icon"/>
    <dgm:cxn modelId="{C16BBEB8-F70F-45A8-8F27-CDEEBA2FB9FF}" type="presParOf" srcId="{D2C26C6B-FED3-4AFF-8C2C-02C2D2833608}" destId="{593A0448-AFD5-4509-B449-1E6DE263EC37}" srcOrd="0" destOrd="0" presId="urn:microsoft.com/office/officeart/2005/8/layout/chevronAccent+Icon"/>
    <dgm:cxn modelId="{0F9C72DA-FD51-4A11-863B-37AD9C4AA475}" type="presParOf" srcId="{D2C26C6B-FED3-4AFF-8C2C-02C2D2833608}" destId="{3D5B574F-EC32-4836-8AE2-839C2800119D}" srcOrd="1" destOrd="0" presId="urn:microsoft.com/office/officeart/2005/8/layout/chevronAccent+Icon"/>
    <dgm:cxn modelId="{824359FB-CC2B-4F51-876E-8D38A3CBA52E}" type="presParOf" srcId="{2FAEFC69-6744-4390-A6F4-E6E323B001CB}" destId="{689F6AF9-F89A-4FEF-BA10-A79614CC85C2}" srcOrd="11" destOrd="0" presId="urn:microsoft.com/office/officeart/2005/8/layout/chevronAccent+Icon"/>
    <dgm:cxn modelId="{1DCC3BF9-EECE-400C-B438-1796CD3E3473}" type="presParOf" srcId="{2FAEFC69-6744-4390-A6F4-E6E323B001CB}" destId="{3E255524-156A-4315-9D12-8B4F7BDEE8DE}" srcOrd="12" destOrd="0" presId="urn:microsoft.com/office/officeart/2005/8/layout/chevronAccent+Icon"/>
    <dgm:cxn modelId="{88007BEF-B217-4E9D-B290-40D619B4B2A8}" type="presParOf" srcId="{3E255524-156A-4315-9D12-8B4F7BDEE8DE}" destId="{B57C18AF-0402-4EDC-8976-B50561FFAF4F}" srcOrd="0" destOrd="0" presId="urn:microsoft.com/office/officeart/2005/8/layout/chevronAccent+Icon"/>
    <dgm:cxn modelId="{EDCB7834-9E08-414B-867C-2D5F4C24826F}" type="presParOf" srcId="{3E255524-156A-4315-9D12-8B4F7BDEE8DE}" destId="{74047BBA-8730-4836-B0F1-060BD0478F6D}" srcOrd="1" destOrd="0" presId="urn:microsoft.com/office/officeart/2005/8/layout/chevronAccent+Icon"/>
    <dgm:cxn modelId="{60B6012E-3FC0-4732-9A17-6CCFF1C0BC4A}" type="presParOf" srcId="{2FAEFC69-6744-4390-A6F4-E6E323B001CB}" destId="{21261352-EA3F-4B52-B71B-90BA0DD55244}" srcOrd="13" destOrd="0" presId="urn:microsoft.com/office/officeart/2005/8/layout/chevronAccent+Icon"/>
    <dgm:cxn modelId="{E5048E81-9EB8-4175-BF12-4508F234A4F2}" type="presParOf" srcId="{2FAEFC69-6744-4390-A6F4-E6E323B001CB}" destId="{2A8DD40E-45F7-4A52-9AD0-7012D246045F}" srcOrd="14" destOrd="0" presId="urn:microsoft.com/office/officeart/2005/8/layout/chevronAccent+Icon"/>
    <dgm:cxn modelId="{941DC75A-36A0-4374-8E71-A284E95C3EE5}" type="presParOf" srcId="{2A8DD40E-45F7-4A52-9AD0-7012D246045F}" destId="{4B125F70-7481-457C-BF11-E8FA9383EB57}" srcOrd="0" destOrd="0" presId="urn:microsoft.com/office/officeart/2005/8/layout/chevronAccent+Icon"/>
    <dgm:cxn modelId="{97FB274D-0E27-4615-BA9D-2605435F3A7C}" type="presParOf" srcId="{2A8DD40E-45F7-4A52-9AD0-7012D246045F}" destId="{257A1BE4-125E-4D90-A7E1-7E68EB83948B}" srcOrd="1" destOrd="0" presId="urn:microsoft.com/office/officeart/2005/8/layout/chevronAccent+Icon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2A9FB1-BA73-410A-BDC9-6362EE4DA5D4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35DA575-9BB9-4063-A1C0-02D689E4EC26}">
      <dgm:prSet phldrT="[Text]" phldr="1"/>
      <dgm:spPr>
        <a:blipFill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en-GB" dirty="0"/>
        </a:p>
      </dgm:t>
    </dgm:pt>
    <dgm:pt modelId="{AAD1FAE1-2E2B-47F5-B7C8-E6DB3B168483}" type="parTrans" cxnId="{4EA04A5B-9A60-4EDE-B79F-BD4D3E9F88E4}">
      <dgm:prSet/>
      <dgm:spPr/>
      <dgm:t>
        <a:bodyPr/>
        <a:lstStyle/>
        <a:p>
          <a:endParaRPr lang="en-GB"/>
        </a:p>
      </dgm:t>
    </dgm:pt>
    <dgm:pt modelId="{292536DD-F1C9-463A-BA22-C173DC7519D2}" type="sibTrans" cxnId="{4EA04A5B-9A60-4EDE-B79F-BD4D3E9F88E4}">
      <dgm:prSet/>
      <dgm:spPr/>
      <dgm:t>
        <a:bodyPr/>
        <a:lstStyle/>
        <a:p>
          <a:endParaRPr lang="en-GB"/>
        </a:p>
      </dgm:t>
    </dgm:pt>
    <dgm:pt modelId="{E533C322-27EF-4DBE-B2FA-CDE8D884B833}">
      <dgm:prSet phldrT="[Text]"/>
      <dgm:spPr/>
      <dgm:t>
        <a:bodyPr/>
        <a:lstStyle/>
        <a:p>
          <a:r>
            <a:rPr lang="en-GB" dirty="0"/>
            <a:t>What can we do now? </a:t>
          </a:r>
        </a:p>
      </dgm:t>
    </dgm:pt>
    <dgm:pt modelId="{56275AEF-A29A-4DC0-8C6B-B4629746D998}" type="parTrans" cxnId="{A3B854EA-21B1-41C5-A8DF-6190BBFDEB0D}">
      <dgm:prSet/>
      <dgm:spPr/>
      <dgm:t>
        <a:bodyPr/>
        <a:lstStyle/>
        <a:p>
          <a:endParaRPr lang="en-GB"/>
        </a:p>
      </dgm:t>
    </dgm:pt>
    <dgm:pt modelId="{20B0F4EF-B895-45E3-8506-909CC353F5EF}" type="sibTrans" cxnId="{A3B854EA-21B1-41C5-A8DF-6190BBFDEB0D}">
      <dgm:prSet/>
      <dgm:spPr/>
      <dgm:t>
        <a:bodyPr/>
        <a:lstStyle/>
        <a:p>
          <a:endParaRPr lang="en-GB"/>
        </a:p>
      </dgm:t>
    </dgm:pt>
    <dgm:pt modelId="{E3A5D804-FEC1-405A-9443-E8B3CAA2A0E9}">
      <dgm:prSet phldrT="[Text]" phldr="1"/>
      <dgm:spPr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</dgm:spPr>
      <dgm:t>
        <a:bodyPr/>
        <a:lstStyle/>
        <a:p>
          <a:endParaRPr lang="en-GB" dirty="0"/>
        </a:p>
      </dgm:t>
    </dgm:pt>
    <dgm:pt modelId="{475EDC49-959A-49E1-AF4A-5319F1CBE0C6}" type="parTrans" cxnId="{DA0FACC6-095B-43B2-AC31-E58CF02CB4D5}">
      <dgm:prSet/>
      <dgm:spPr/>
      <dgm:t>
        <a:bodyPr/>
        <a:lstStyle/>
        <a:p>
          <a:endParaRPr lang="en-GB"/>
        </a:p>
      </dgm:t>
    </dgm:pt>
    <dgm:pt modelId="{A2F2D216-E8AF-4107-BBC0-E1F4FEFF19AE}" type="sibTrans" cxnId="{DA0FACC6-095B-43B2-AC31-E58CF02CB4D5}">
      <dgm:prSet/>
      <dgm:spPr/>
      <dgm:t>
        <a:bodyPr/>
        <a:lstStyle/>
        <a:p>
          <a:endParaRPr lang="en-GB"/>
        </a:p>
      </dgm:t>
    </dgm:pt>
    <dgm:pt modelId="{5FF7007F-2E63-451C-BFD9-191887FC7407}">
      <dgm:prSet phldrT="[Text]"/>
      <dgm:spPr/>
      <dgm:t>
        <a:bodyPr/>
        <a:lstStyle/>
        <a:p>
          <a:r>
            <a:rPr lang="en-GB" dirty="0"/>
            <a:t>    What will help?</a:t>
          </a:r>
        </a:p>
      </dgm:t>
    </dgm:pt>
    <dgm:pt modelId="{0B8E2177-3470-4E33-A785-C3621C164F99}" type="parTrans" cxnId="{230A29C3-8216-45E5-AF1A-7EA1AE903053}">
      <dgm:prSet/>
      <dgm:spPr/>
      <dgm:t>
        <a:bodyPr/>
        <a:lstStyle/>
        <a:p>
          <a:endParaRPr lang="en-GB"/>
        </a:p>
      </dgm:t>
    </dgm:pt>
    <dgm:pt modelId="{DDD41309-F07A-4B27-80DB-3B441AA88BB5}" type="sibTrans" cxnId="{230A29C3-8216-45E5-AF1A-7EA1AE903053}">
      <dgm:prSet/>
      <dgm:spPr/>
      <dgm:t>
        <a:bodyPr/>
        <a:lstStyle/>
        <a:p>
          <a:endParaRPr lang="en-GB"/>
        </a:p>
      </dgm:t>
    </dgm:pt>
    <dgm:pt modelId="{5EF8EB07-0A99-4B5C-A730-B8454B5952C5}">
      <dgm:prSet phldrT="[Text]" phldr="1"/>
      <dgm:spPr>
        <a:blipFill rotWithShape="0">
          <a:blip xmlns:r="http://schemas.openxmlformats.org/officeDocument/2006/relationships" r:embed="rId3"/>
          <a:srcRect/>
          <a:stretch>
            <a:fillRect l="-17000" r="-17000"/>
          </a:stretch>
        </a:blipFill>
      </dgm:spPr>
      <dgm:t>
        <a:bodyPr/>
        <a:lstStyle/>
        <a:p>
          <a:endParaRPr lang="en-GB" dirty="0"/>
        </a:p>
      </dgm:t>
    </dgm:pt>
    <dgm:pt modelId="{E0F66D22-77E3-4868-9529-5B797FDF24E6}" type="parTrans" cxnId="{531F4F64-8D18-4147-AF73-B1EB0D21A467}">
      <dgm:prSet/>
      <dgm:spPr/>
      <dgm:t>
        <a:bodyPr/>
        <a:lstStyle/>
        <a:p>
          <a:endParaRPr lang="en-GB"/>
        </a:p>
      </dgm:t>
    </dgm:pt>
    <dgm:pt modelId="{D5BDA1EF-007C-4FFB-8AD3-84528D247692}" type="sibTrans" cxnId="{531F4F64-8D18-4147-AF73-B1EB0D21A467}">
      <dgm:prSet/>
      <dgm:spPr/>
      <dgm:t>
        <a:bodyPr/>
        <a:lstStyle/>
        <a:p>
          <a:endParaRPr lang="en-GB"/>
        </a:p>
      </dgm:t>
    </dgm:pt>
    <dgm:pt modelId="{E6C6F2AF-56F5-4655-9851-A4C91903419C}">
      <dgm:prSet phldrT="[Text]"/>
      <dgm:spPr/>
      <dgm:t>
        <a:bodyPr/>
        <a:lstStyle/>
        <a:p>
          <a:r>
            <a:rPr lang="en-GB" dirty="0"/>
            <a:t>What will hinder?</a:t>
          </a:r>
        </a:p>
      </dgm:t>
    </dgm:pt>
    <dgm:pt modelId="{44AB2F57-677F-4DF5-BCE1-2835671F46BE}" type="parTrans" cxnId="{56130C36-34FA-4E68-93AD-0637D18A17E7}">
      <dgm:prSet/>
      <dgm:spPr/>
      <dgm:t>
        <a:bodyPr/>
        <a:lstStyle/>
        <a:p>
          <a:endParaRPr lang="en-GB"/>
        </a:p>
      </dgm:t>
    </dgm:pt>
    <dgm:pt modelId="{8F887F29-AA23-4105-9BE9-572BE03845B8}" type="sibTrans" cxnId="{56130C36-34FA-4E68-93AD-0637D18A17E7}">
      <dgm:prSet/>
      <dgm:spPr/>
      <dgm:t>
        <a:bodyPr/>
        <a:lstStyle/>
        <a:p>
          <a:endParaRPr lang="en-GB"/>
        </a:p>
      </dgm:t>
    </dgm:pt>
    <dgm:pt modelId="{963C31B1-BCFF-4A6C-B12C-C6DBC5DF319C}" type="pres">
      <dgm:prSet presAssocID="{502A9FB1-BA73-410A-BDC9-6362EE4DA5D4}" presName="rootnode" presStyleCnt="0">
        <dgm:presLayoutVars>
          <dgm:chMax/>
          <dgm:chPref/>
          <dgm:dir/>
          <dgm:animLvl val="lvl"/>
        </dgm:presLayoutVars>
      </dgm:prSet>
      <dgm:spPr/>
    </dgm:pt>
    <dgm:pt modelId="{0EF54D3C-B269-48C2-B0D1-D580C66EC17B}" type="pres">
      <dgm:prSet presAssocID="{E35DA575-9BB9-4063-A1C0-02D689E4EC26}" presName="composite" presStyleCnt="0"/>
      <dgm:spPr/>
    </dgm:pt>
    <dgm:pt modelId="{F3694708-B702-47F9-ACDA-1DC4FAB1EE52}" type="pres">
      <dgm:prSet presAssocID="{E35DA575-9BB9-4063-A1C0-02D689E4EC26}" presName="bentUpArrow1" presStyleLbl="alignImgPlace1" presStyleIdx="0" presStyleCnt="2"/>
      <dgm:spPr/>
    </dgm:pt>
    <dgm:pt modelId="{97485800-D8AF-4085-913A-31558DAF660B}" type="pres">
      <dgm:prSet presAssocID="{E35DA575-9BB9-4063-A1C0-02D689E4EC26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</dgm:pt>
    <dgm:pt modelId="{1A14AC56-ECA0-4873-A786-0053F1F59160}" type="pres">
      <dgm:prSet presAssocID="{E35DA575-9BB9-4063-A1C0-02D689E4EC26}" presName="ChildText" presStyleLbl="revTx" presStyleIdx="0" presStyleCnt="3" custScaleX="393475" custLinFactX="76079" custLinFactNeighborX="100000" custLinFactNeighborY="-10266">
        <dgm:presLayoutVars>
          <dgm:chMax val="0"/>
          <dgm:chPref val="0"/>
          <dgm:bulletEnabled val="1"/>
        </dgm:presLayoutVars>
      </dgm:prSet>
      <dgm:spPr/>
    </dgm:pt>
    <dgm:pt modelId="{31810986-DF25-41EE-83DF-4B3986164AA9}" type="pres">
      <dgm:prSet presAssocID="{292536DD-F1C9-463A-BA22-C173DC7519D2}" presName="sibTrans" presStyleCnt="0"/>
      <dgm:spPr/>
    </dgm:pt>
    <dgm:pt modelId="{CA849E7B-CC07-454E-A071-A67DD4FE9584}" type="pres">
      <dgm:prSet presAssocID="{E3A5D804-FEC1-405A-9443-E8B3CAA2A0E9}" presName="composite" presStyleCnt="0"/>
      <dgm:spPr/>
    </dgm:pt>
    <dgm:pt modelId="{3C0B8AB5-1A85-4165-8D25-E2B44A4ECC6C}" type="pres">
      <dgm:prSet presAssocID="{E3A5D804-FEC1-405A-9443-E8B3CAA2A0E9}" presName="bentUpArrow1" presStyleLbl="alignImgPlace1" presStyleIdx="1" presStyleCnt="2"/>
      <dgm:spPr/>
    </dgm:pt>
    <dgm:pt modelId="{D7BE859F-7CF8-4596-A7E0-6AB842241772}" type="pres">
      <dgm:prSet presAssocID="{E3A5D804-FEC1-405A-9443-E8B3CAA2A0E9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</dgm:pt>
    <dgm:pt modelId="{41FB7866-07F7-426D-9BCC-60F6C2A15A81}" type="pres">
      <dgm:prSet presAssocID="{E3A5D804-FEC1-405A-9443-E8B3CAA2A0E9}" presName="ChildText" presStyleLbl="revTx" presStyleIdx="1" presStyleCnt="3" custScaleX="303599" custLinFactX="21124" custLinFactNeighborX="100000" custLinFactNeighborY="-6199">
        <dgm:presLayoutVars>
          <dgm:chMax val="0"/>
          <dgm:chPref val="0"/>
          <dgm:bulletEnabled val="1"/>
        </dgm:presLayoutVars>
      </dgm:prSet>
      <dgm:spPr/>
    </dgm:pt>
    <dgm:pt modelId="{B677E88A-6561-482C-B269-E51B2ED7F461}" type="pres">
      <dgm:prSet presAssocID="{A2F2D216-E8AF-4107-BBC0-E1F4FEFF19AE}" presName="sibTrans" presStyleCnt="0"/>
      <dgm:spPr/>
    </dgm:pt>
    <dgm:pt modelId="{8254CD3C-5736-4995-9817-83975F9F28D0}" type="pres">
      <dgm:prSet presAssocID="{5EF8EB07-0A99-4B5C-A730-B8454B5952C5}" presName="composite" presStyleCnt="0"/>
      <dgm:spPr/>
    </dgm:pt>
    <dgm:pt modelId="{F1793EA8-A02C-4D95-AF69-6727A6B9E825}" type="pres">
      <dgm:prSet presAssocID="{5EF8EB07-0A99-4B5C-A730-B8454B5952C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</dgm:pt>
    <dgm:pt modelId="{98FFFEEE-D199-4F6E-B5A6-7C3A603EB89E}" type="pres">
      <dgm:prSet presAssocID="{5EF8EB07-0A99-4B5C-A730-B8454B5952C5}" presName="FinalChildText" presStyleLbl="revTx" presStyleIdx="2" presStyleCnt="3" custScaleX="179311" custLinFactNeighborX="41909" custLinFactNeighborY="591">
        <dgm:presLayoutVars>
          <dgm:chMax val="0"/>
          <dgm:chPref val="0"/>
          <dgm:bulletEnabled val="1"/>
        </dgm:presLayoutVars>
      </dgm:prSet>
      <dgm:spPr/>
    </dgm:pt>
  </dgm:ptLst>
  <dgm:cxnLst>
    <dgm:cxn modelId="{3B42C409-1DF6-46DB-9492-10A55A7323F5}" type="presOf" srcId="{E35DA575-9BB9-4063-A1C0-02D689E4EC26}" destId="{97485800-D8AF-4085-913A-31558DAF660B}" srcOrd="0" destOrd="0" presId="urn:microsoft.com/office/officeart/2005/8/layout/StepDownProcess"/>
    <dgm:cxn modelId="{56130C36-34FA-4E68-93AD-0637D18A17E7}" srcId="{5EF8EB07-0A99-4B5C-A730-B8454B5952C5}" destId="{E6C6F2AF-56F5-4655-9851-A4C91903419C}" srcOrd="0" destOrd="0" parTransId="{44AB2F57-677F-4DF5-BCE1-2835671F46BE}" sibTransId="{8F887F29-AA23-4105-9BE9-572BE03845B8}"/>
    <dgm:cxn modelId="{D0D11536-F7F8-4F71-8A0A-3521AE4235CD}" type="presOf" srcId="{5EF8EB07-0A99-4B5C-A730-B8454B5952C5}" destId="{F1793EA8-A02C-4D95-AF69-6727A6B9E825}" srcOrd="0" destOrd="0" presId="urn:microsoft.com/office/officeart/2005/8/layout/StepDownProcess"/>
    <dgm:cxn modelId="{84B41238-F80D-44AA-A29E-6059B932853C}" type="presOf" srcId="{502A9FB1-BA73-410A-BDC9-6362EE4DA5D4}" destId="{963C31B1-BCFF-4A6C-B12C-C6DBC5DF319C}" srcOrd="0" destOrd="0" presId="urn:microsoft.com/office/officeart/2005/8/layout/StepDownProcess"/>
    <dgm:cxn modelId="{4EA04A5B-9A60-4EDE-B79F-BD4D3E9F88E4}" srcId="{502A9FB1-BA73-410A-BDC9-6362EE4DA5D4}" destId="{E35DA575-9BB9-4063-A1C0-02D689E4EC26}" srcOrd="0" destOrd="0" parTransId="{AAD1FAE1-2E2B-47F5-B7C8-E6DB3B168483}" sibTransId="{292536DD-F1C9-463A-BA22-C173DC7519D2}"/>
    <dgm:cxn modelId="{531F4F64-8D18-4147-AF73-B1EB0D21A467}" srcId="{502A9FB1-BA73-410A-BDC9-6362EE4DA5D4}" destId="{5EF8EB07-0A99-4B5C-A730-B8454B5952C5}" srcOrd="2" destOrd="0" parTransId="{E0F66D22-77E3-4868-9529-5B797FDF24E6}" sibTransId="{D5BDA1EF-007C-4FFB-8AD3-84528D247692}"/>
    <dgm:cxn modelId="{F4BF206E-18D3-4B41-8DFB-2A0495D631BC}" type="presOf" srcId="{5FF7007F-2E63-451C-BFD9-191887FC7407}" destId="{41FB7866-07F7-426D-9BCC-60F6C2A15A81}" srcOrd="0" destOrd="0" presId="urn:microsoft.com/office/officeart/2005/8/layout/StepDownProcess"/>
    <dgm:cxn modelId="{D2D0F596-F9B4-4941-B369-DBDE2D86945A}" type="presOf" srcId="{E6C6F2AF-56F5-4655-9851-A4C91903419C}" destId="{98FFFEEE-D199-4F6E-B5A6-7C3A603EB89E}" srcOrd="0" destOrd="0" presId="urn:microsoft.com/office/officeart/2005/8/layout/StepDownProcess"/>
    <dgm:cxn modelId="{E34567A3-86A3-457D-906F-1DC937FF715F}" type="presOf" srcId="{E3A5D804-FEC1-405A-9443-E8B3CAA2A0E9}" destId="{D7BE859F-7CF8-4596-A7E0-6AB842241772}" srcOrd="0" destOrd="0" presId="urn:microsoft.com/office/officeart/2005/8/layout/StepDownProcess"/>
    <dgm:cxn modelId="{ADBAECA5-4D13-4C3B-B32C-0A79D2A1A0C4}" type="presOf" srcId="{E533C322-27EF-4DBE-B2FA-CDE8D884B833}" destId="{1A14AC56-ECA0-4873-A786-0053F1F59160}" srcOrd="0" destOrd="0" presId="urn:microsoft.com/office/officeart/2005/8/layout/StepDownProcess"/>
    <dgm:cxn modelId="{230A29C3-8216-45E5-AF1A-7EA1AE903053}" srcId="{E3A5D804-FEC1-405A-9443-E8B3CAA2A0E9}" destId="{5FF7007F-2E63-451C-BFD9-191887FC7407}" srcOrd="0" destOrd="0" parTransId="{0B8E2177-3470-4E33-A785-C3621C164F99}" sibTransId="{DDD41309-F07A-4B27-80DB-3B441AA88BB5}"/>
    <dgm:cxn modelId="{DA0FACC6-095B-43B2-AC31-E58CF02CB4D5}" srcId="{502A9FB1-BA73-410A-BDC9-6362EE4DA5D4}" destId="{E3A5D804-FEC1-405A-9443-E8B3CAA2A0E9}" srcOrd="1" destOrd="0" parTransId="{475EDC49-959A-49E1-AF4A-5319F1CBE0C6}" sibTransId="{A2F2D216-E8AF-4107-BBC0-E1F4FEFF19AE}"/>
    <dgm:cxn modelId="{A3B854EA-21B1-41C5-A8DF-6190BBFDEB0D}" srcId="{E35DA575-9BB9-4063-A1C0-02D689E4EC26}" destId="{E533C322-27EF-4DBE-B2FA-CDE8D884B833}" srcOrd="0" destOrd="0" parTransId="{56275AEF-A29A-4DC0-8C6B-B4629746D998}" sibTransId="{20B0F4EF-B895-45E3-8506-909CC353F5EF}"/>
    <dgm:cxn modelId="{38E5C3D0-6956-4527-B390-D409E0AA8BF3}" type="presParOf" srcId="{963C31B1-BCFF-4A6C-B12C-C6DBC5DF319C}" destId="{0EF54D3C-B269-48C2-B0D1-D580C66EC17B}" srcOrd="0" destOrd="0" presId="urn:microsoft.com/office/officeart/2005/8/layout/StepDownProcess"/>
    <dgm:cxn modelId="{E06E4CEF-5EFB-4A62-8EED-ED39F2E4AAE3}" type="presParOf" srcId="{0EF54D3C-B269-48C2-B0D1-D580C66EC17B}" destId="{F3694708-B702-47F9-ACDA-1DC4FAB1EE52}" srcOrd="0" destOrd="0" presId="urn:microsoft.com/office/officeart/2005/8/layout/StepDownProcess"/>
    <dgm:cxn modelId="{3A6B1140-F480-48A2-AA49-4816E1BA7C1D}" type="presParOf" srcId="{0EF54D3C-B269-48C2-B0D1-D580C66EC17B}" destId="{97485800-D8AF-4085-913A-31558DAF660B}" srcOrd="1" destOrd="0" presId="urn:microsoft.com/office/officeart/2005/8/layout/StepDownProcess"/>
    <dgm:cxn modelId="{F05270D9-3493-4F1B-A843-2B0BC56D35D7}" type="presParOf" srcId="{0EF54D3C-B269-48C2-B0D1-D580C66EC17B}" destId="{1A14AC56-ECA0-4873-A786-0053F1F59160}" srcOrd="2" destOrd="0" presId="urn:microsoft.com/office/officeart/2005/8/layout/StepDownProcess"/>
    <dgm:cxn modelId="{11F22619-D8F1-4464-A8AE-CE0455B2D564}" type="presParOf" srcId="{963C31B1-BCFF-4A6C-B12C-C6DBC5DF319C}" destId="{31810986-DF25-41EE-83DF-4B3986164AA9}" srcOrd="1" destOrd="0" presId="urn:microsoft.com/office/officeart/2005/8/layout/StepDownProcess"/>
    <dgm:cxn modelId="{EACBFFB7-F57A-4F37-BEBC-98AB2F472D5F}" type="presParOf" srcId="{963C31B1-BCFF-4A6C-B12C-C6DBC5DF319C}" destId="{CA849E7B-CC07-454E-A071-A67DD4FE9584}" srcOrd="2" destOrd="0" presId="urn:microsoft.com/office/officeart/2005/8/layout/StepDownProcess"/>
    <dgm:cxn modelId="{37F69618-5A70-496A-BDFA-8E3F39ADBA2E}" type="presParOf" srcId="{CA849E7B-CC07-454E-A071-A67DD4FE9584}" destId="{3C0B8AB5-1A85-4165-8D25-E2B44A4ECC6C}" srcOrd="0" destOrd="0" presId="urn:microsoft.com/office/officeart/2005/8/layout/StepDownProcess"/>
    <dgm:cxn modelId="{E11B6C97-0B19-4A8E-90F6-EC9EFCE6C409}" type="presParOf" srcId="{CA849E7B-CC07-454E-A071-A67DD4FE9584}" destId="{D7BE859F-7CF8-4596-A7E0-6AB842241772}" srcOrd="1" destOrd="0" presId="urn:microsoft.com/office/officeart/2005/8/layout/StepDownProcess"/>
    <dgm:cxn modelId="{93D56E7F-7861-45F7-BF5E-356FB2681743}" type="presParOf" srcId="{CA849E7B-CC07-454E-A071-A67DD4FE9584}" destId="{41FB7866-07F7-426D-9BCC-60F6C2A15A81}" srcOrd="2" destOrd="0" presId="urn:microsoft.com/office/officeart/2005/8/layout/StepDownProcess"/>
    <dgm:cxn modelId="{73C89422-4558-4B95-8253-13C5371844D3}" type="presParOf" srcId="{963C31B1-BCFF-4A6C-B12C-C6DBC5DF319C}" destId="{B677E88A-6561-482C-B269-E51B2ED7F461}" srcOrd="3" destOrd="0" presId="urn:microsoft.com/office/officeart/2005/8/layout/StepDownProcess"/>
    <dgm:cxn modelId="{15870742-6D30-4431-A779-BE0EE647F99D}" type="presParOf" srcId="{963C31B1-BCFF-4A6C-B12C-C6DBC5DF319C}" destId="{8254CD3C-5736-4995-9817-83975F9F28D0}" srcOrd="4" destOrd="0" presId="urn:microsoft.com/office/officeart/2005/8/layout/StepDownProcess"/>
    <dgm:cxn modelId="{6FDD7A4A-EDA7-4859-9A46-4EFCE5579907}" type="presParOf" srcId="{8254CD3C-5736-4995-9817-83975F9F28D0}" destId="{F1793EA8-A02C-4D95-AF69-6727A6B9E825}" srcOrd="0" destOrd="0" presId="urn:microsoft.com/office/officeart/2005/8/layout/StepDownProcess"/>
    <dgm:cxn modelId="{B286201E-8EAB-4BB2-B9A8-B0ACC7219F84}" type="presParOf" srcId="{8254CD3C-5736-4995-9817-83975F9F28D0}" destId="{98FFFEEE-D199-4F6E-B5A6-7C3A603EB89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822BBB-2F87-4CD2-82CD-BF2914E9B8F3}">
      <dsp:nvSpPr>
        <dsp:cNvPr id="0" name=""/>
        <dsp:cNvSpPr/>
      </dsp:nvSpPr>
      <dsp:spPr>
        <a:xfrm>
          <a:off x="3026" y="2155684"/>
          <a:ext cx="1296905" cy="500605"/>
        </a:xfrm>
        <a:prstGeom prst="chevron">
          <a:avLst>
            <a:gd name="adj" fmla="val 40000"/>
          </a:avLst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15FBF7-6859-4049-868A-188F6875E074}">
      <dsp:nvSpPr>
        <dsp:cNvPr id="0" name=""/>
        <dsp:cNvSpPr/>
      </dsp:nvSpPr>
      <dsp:spPr>
        <a:xfrm>
          <a:off x="348867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Calibri"/>
            </a:rPr>
            <a:t>Community assets</a:t>
          </a:r>
        </a:p>
      </dsp:txBody>
      <dsp:txXfrm>
        <a:off x="363529" y="2295497"/>
        <a:ext cx="1065840" cy="471281"/>
      </dsp:txXfrm>
    </dsp:sp>
    <dsp:sp modelId="{82C1D50B-8912-4E32-A2EF-4D2526FDD07D}">
      <dsp:nvSpPr>
        <dsp:cNvPr id="0" name=""/>
        <dsp:cNvSpPr/>
      </dsp:nvSpPr>
      <dsp:spPr>
        <a:xfrm>
          <a:off x="1484380" y="2155684"/>
          <a:ext cx="1296905" cy="500605"/>
        </a:xfrm>
        <a:prstGeom prst="chevron">
          <a:avLst>
            <a:gd name="adj" fmla="val 40000"/>
          </a:avLst>
        </a:prstGeom>
        <a:gradFill flip="none" rotWithShape="1">
          <a:gsLst>
            <a:gs pos="0">
              <a:srgbClr val="92D050"/>
            </a:gs>
            <a:gs pos="58000">
              <a:schemeClr val="accent6">
                <a:lumMod val="75000"/>
              </a:schemeClr>
            </a:gs>
          </a:gsLst>
          <a:lin ang="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993694-50B9-4CA3-9106-195702CA4C1C}">
      <dsp:nvSpPr>
        <dsp:cNvPr id="0" name=""/>
        <dsp:cNvSpPr/>
      </dsp:nvSpPr>
      <dsp:spPr>
        <a:xfrm>
          <a:off x="1830222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Calibri"/>
            </a:rPr>
            <a:t>Proactive joined up care</a:t>
          </a:r>
        </a:p>
      </dsp:txBody>
      <dsp:txXfrm>
        <a:off x="1844884" y="2295497"/>
        <a:ext cx="1065840" cy="471281"/>
      </dsp:txXfrm>
    </dsp:sp>
    <dsp:sp modelId="{0A0936F2-1AA1-451D-B72C-AFEFA0E697F9}">
      <dsp:nvSpPr>
        <dsp:cNvPr id="0" name=""/>
        <dsp:cNvSpPr/>
      </dsp:nvSpPr>
      <dsp:spPr>
        <a:xfrm>
          <a:off x="2965735" y="2155684"/>
          <a:ext cx="1296905" cy="500605"/>
        </a:xfrm>
        <a:prstGeom prst="chevron">
          <a:avLst>
            <a:gd name="adj" fmla="val 4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F4EF4-2A4A-4DF8-9B16-A2F6F60E0E48}">
      <dsp:nvSpPr>
        <dsp:cNvPr id="0" name=""/>
        <dsp:cNvSpPr/>
      </dsp:nvSpPr>
      <dsp:spPr>
        <a:xfrm>
          <a:off x="3311576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Calibri"/>
            </a:rPr>
            <a:t>Urgent treatment in the community</a:t>
          </a:r>
          <a:endParaRPr lang="en-GB" sz="800" kern="1200" dirty="0"/>
        </a:p>
      </dsp:txBody>
      <dsp:txXfrm>
        <a:off x="3326238" y="2295497"/>
        <a:ext cx="1065840" cy="471281"/>
      </dsp:txXfrm>
    </dsp:sp>
    <dsp:sp modelId="{0927DD66-5A1A-4256-928D-BB8E502F245C}">
      <dsp:nvSpPr>
        <dsp:cNvPr id="0" name=""/>
        <dsp:cNvSpPr/>
      </dsp:nvSpPr>
      <dsp:spPr>
        <a:xfrm>
          <a:off x="4447089" y="2155684"/>
          <a:ext cx="1296905" cy="500605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6">
                <a:lumMod val="75000"/>
              </a:schemeClr>
            </a:gs>
            <a:gs pos="64000">
              <a:srgbClr val="FF0000"/>
            </a:gs>
          </a:gsLst>
          <a:lin ang="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D1B4F8-C9D7-4B93-9612-BBDC23627FC7}">
      <dsp:nvSpPr>
        <dsp:cNvPr id="0" name=""/>
        <dsp:cNvSpPr/>
      </dsp:nvSpPr>
      <dsp:spPr>
        <a:xfrm>
          <a:off x="4792931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CRT/VCRS</a:t>
          </a:r>
        </a:p>
      </dsp:txBody>
      <dsp:txXfrm>
        <a:off x="4807593" y="2295497"/>
        <a:ext cx="1065840" cy="471281"/>
      </dsp:txXfrm>
    </dsp:sp>
    <dsp:sp modelId="{DDD8BEB2-616B-4A84-A816-2321F8EA8B77}">
      <dsp:nvSpPr>
        <dsp:cNvPr id="0" name=""/>
        <dsp:cNvSpPr/>
      </dsp:nvSpPr>
      <dsp:spPr>
        <a:xfrm>
          <a:off x="5928444" y="2155684"/>
          <a:ext cx="1296905" cy="500605"/>
        </a:xfrm>
        <a:prstGeom prst="chevron">
          <a:avLst>
            <a:gd name="adj" fmla="val 4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1B49C5-7C4B-4164-9066-AEC13B5A1D06}">
      <dsp:nvSpPr>
        <dsp:cNvPr id="0" name=""/>
        <dsp:cNvSpPr/>
      </dsp:nvSpPr>
      <dsp:spPr>
        <a:xfrm>
          <a:off x="6274285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Calibri"/>
            </a:rPr>
            <a:t>Crisis response &amp; admission avoidance</a:t>
          </a:r>
          <a:endParaRPr lang="en-GB" sz="800" kern="1200" dirty="0"/>
        </a:p>
      </dsp:txBody>
      <dsp:txXfrm>
        <a:off x="6288947" y="2295497"/>
        <a:ext cx="1065840" cy="471281"/>
      </dsp:txXfrm>
    </dsp:sp>
    <dsp:sp modelId="{593A0448-AFD5-4509-B449-1E6DE263EC37}">
      <dsp:nvSpPr>
        <dsp:cNvPr id="0" name=""/>
        <dsp:cNvSpPr/>
      </dsp:nvSpPr>
      <dsp:spPr>
        <a:xfrm>
          <a:off x="7409798" y="2155684"/>
          <a:ext cx="1296905" cy="500605"/>
        </a:xfrm>
        <a:prstGeom prst="chevron">
          <a:avLst>
            <a:gd name="adj" fmla="val 4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B574F-EC32-4836-8AE2-839C2800119D}">
      <dsp:nvSpPr>
        <dsp:cNvPr id="0" name=""/>
        <dsp:cNvSpPr/>
      </dsp:nvSpPr>
      <dsp:spPr>
        <a:xfrm>
          <a:off x="7755640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>
              <a:latin typeface="Calibri"/>
            </a:rPr>
            <a:t>Community</a:t>
          </a:r>
          <a:r>
            <a:rPr lang="en-GB" sz="800" kern="1200" dirty="0"/>
            <a:t> beds</a:t>
          </a:r>
        </a:p>
      </dsp:txBody>
      <dsp:txXfrm>
        <a:off x="7770302" y="2295497"/>
        <a:ext cx="1065840" cy="471281"/>
      </dsp:txXfrm>
    </dsp:sp>
    <dsp:sp modelId="{B57C18AF-0402-4EDC-8976-B50561FFAF4F}">
      <dsp:nvSpPr>
        <dsp:cNvPr id="0" name=""/>
        <dsp:cNvSpPr/>
      </dsp:nvSpPr>
      <dsp:spPr>
        <a:xfrm>
          <a:off x="8891153" y="2155684"/>
          <a:ext cx="1296905" cy="500605"/>
        </a:xfrm>
        <a:prstGeom prst="chevron">
          <a:avLst>
            <a:gd name="adj" fmla="val 40000"/>
          </a:avLst>
        </a:prstGeom>
        <a:gradFill rotWithShape="0">
          <a:gsLst>
            <a:gs pos="0">
              <a:srgbClr val="FF0000"/>
            </a:gs>
            <a:gs pos="58000">
              <a:schemeClr val="accent6">
                <a:lumMod val="75000"/>
              </a:schemeClr>
            </a:gs>
          </a:gsLst>
          <a:lin ang="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47BBA-8730-4836-B0F1-060BD0478F6D}">
      <dsp:nvSpPr>
        <dsp:cNvPr id="0" name=""/>
        <dsp:cNvSpPr/>
      </dsp:nvSpPr>
      <dsp:spPr>
        <a:xfrm>
          <a:off x="9236994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Integrated Discharge </a:t>
          </a:r>
        </a:p>
      </dsp:txBody>
      <dsp:txXfrm>
        <a:off x="9251656" y="2295497"/>
        <a:ext cx="1065840" cy="471281"/>
      </dsp:txXfrm>
    </dsp:sp>
    <dsp:sp modelId="{4B125F70-7481-457C-BF11-E8FA9383EB57}">
      <dsp:nvSpPr>
        <dsp:cNvPr id="0" name=""/>
        <dsp:cNvSpPr/>
      </dsp:nvSpPr>
      <dsp:spPr>
        <a:xfrm>
          <a:off x="10372507" y="2155684"/>
          <a:ext cx="1296905" cy="500605"/>
        </a:xfrm>
        <a:prstGeom prst="chevron">
          <a:avLst>
            <a:gd name="adj" fmla="val 40000"/>
          </a:avLst>
        </a:prstGeom>
        <a:gradFill rotWithShape="0">
          <a:gsLst>
            <a:gs pos="0">
              <a:schemeClr val="accent6">
                <a:lumMod val="75000"/>
              </a:schemeClr>
            </a:gs>
            <a:gs pos="58000">
              <a:srgbClr val="92D050"/>
            </a:gs>
          </a:gsLst>
          <a:lin ang="0" scaled="1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7A1BE4-125E-4D90-A7E1-7E68EB83948B}">
      <dsp:nvSpPr>
        <dsp:cNvPr id="0" name=""/>
        <dsp:cNvSpPr/>
      </dsp:nvSpPr>
      <dsp:spPr>
        <a:xfrm>
          <a:off x="10718348" y="2280835"/>
          <a:ext cx="1095164" cy="5006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56896" rIns="56896" bIns="56896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 dirty="0"/>
            <a:t>Step-down services </a:t>
          </a:r>
        </a:p>
      </dsp:txBody>
      <dsp:txXfrm>
        <a:off x="10733010" y="2295497"/>
        <a:ext cx="1065840" cy="471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94708-B702-47F9-ACDA-1DC4FAB1EE52}">
      <dsp:nvSpPr>
        <dsp:cNvPr id="0" name=""/>
        <dsp:cNvSpPr/>
      </dsp:nvSpPr>
      <dsp:spPr>
        <a:xfrm rot="5400000">
          <a:off x="442090" y="891536"/>
          <a:ext cx="788487" cy="89766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485800-D8AF-4085-913A-31558DAF660B}">
      <dsp:nvSpPr>
        <dsp:cNvPr id="0" name=""/>
        <dsp:cNvSpPr/>
      </dsp:nvSpPr>
      <dsp:spPr>
        <a:xfrm>
          <a:off x="233189" y="17482"/>
          <a:ext cx="1327348" cy="929100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1"/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278552" y="62845"/>
        <a:ext cx="1236622" cy="838374"/>
      </dsp:txXfrm>
    </dsp:sp>
    <dsp:sp modelId="{1A14AC56-ECA0-4873-A786-0053F1F59160}">
      <dsp:nvSpPr>
        <dsp:cNvPr id="0" name=""/>
        <dsp:cNvSpPr/>
      </dsp:nvSpPr>
      <dsp:spPr>
        <a:xfrm>
          <a:off x="1843796" y="29002"/>
          <a:ext cx="3798554" cy="75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/>
            <a:t>What can we do now? </a:t>
          </a:r>
        </a:p>
      </dsp:txBody>
      <dsp:txXfrm>
        <a:off x="1843796" y="29002"/>
        <a:ext cx="3798554" cy="750940"/>
      </dsp:txXfrm>
    </dsp:sp>
    <dsp:sp modelId="{3C0B8AB5-1A85-4165-8D25-E2B44A4ECC6C}">
      <dsp:nvSpPr>
        <dsp:cNvPr id="0" name=""/>
        <dsp:cNvSpPr/>
      </dsp:nvSpPr>
      <dsp:spPr>
        <a:xfrm rot="5400000">
          <a:off x="2176160" y="1935222"/>
          <a:ext cx="788487" cy="89766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E859F-7CF8-4596-A7E0-6AB842241772}">
      <dsp:nvSpPr>
        <dsp:cNvPr id="0" name=""/>
        <dsp:cNvSpPr/>
      </dsp:nvSpPr>
      <dsp:spPr>
        <a:xfrm>
          <a:off x="1967259" y="1061169"/>
          <a:ext cx="1327348" cy="929100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2"/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2012622" y="1106532"/>
        <a:ext cx="1236622" cy="838374"/>
      </dsp:txXfrm>
    </dsp:sp>
    <dsp:sp modelId="{41FB7866-07F7-426D-9BCC-60F6C2A15A81}">
      <dsp:nvSpPr>
        <dsp:cNvPr id="0" name=""/>
        <dsp:cNvSpPr/>
      </dsp:nvSpPr>
      <dsp:spPr>
        <a:xfrm>
          <a:off x="3481163" y="1103229"/>
          <a:ext cx="2930903" cy="75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500" kern="1200" dirty="0"/>
            <a:t>    What will help?</a:t>
          </a:r>
        </a:p>
      </dsp:txBody>
      <dsp:txXfrm>
        <a:off x="3481163" y="1103229"/>
        <a:ext cx="2930903" cy="750940"/>
      </dsp:txXfrm>
    </dsp:sp>
    <dsp:sp modelId="{F1793EA8-A02C-4D95-AF69-6727A6B9E825}">
      <dsp:nvSpPr>
        <dsp:cNvPr id="0" name=""/>
        <dsp:cNvSpPr/>
      </dsp:nvSpPr>
      <dsp:spPr>
        <a:xfrm>
          <a:off x="3790565" y="2104855"/>
          <a:ext cx="1327348" cy="929100"/>
        </a:xfrm>
        <a:prstGeom prst="roundRect">
          <a:avLst>
            <a:gd name="adj" fmla="val 16670"/>
          </a:avLst>
        </a:prstGeom>
        <a:blipFill rotWithShape="0">
          <a:blip xmlns:r="http://schemas.openxmlformats.org/officeDocument/2006/relationships" r:embed="rId3"/>
          <a:srcRect/>
          <a:stretch>
            <a:fillRect l="-17000" r="-1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300" kern="1200" dirty="0"/>
        </a:p>
      </dsp:txBody>
      <dsp:txXfrm>
        <a:off x="3835928" y="2150218"/>
        <a:ext cx="1236622" cy="838374"/>
      </dsp:txXfrm>
    </dsp:sp>
    <dsp:sp modelId="{98FFFEEE-D199-4F6E-B5A6-7C3A603EB89E}">
      <dsp:nvSpPr>
        <dsp:cNvPr id="0" name=""/>
        <dsp:cNvSpPr/>
      </dsp:nvSpPr>
      <dsp:spPr>
        <a:xfrm>
          <a:off x="4879037" y="2197904"/>
          <a:ext cx="1731044" cy="750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What will hinder?</a:t>
          </a:r>
        </a:p>
      </dsp:txBody>
      <dsp:txXfrm>
        <a:off x="4879037" y="2197904"/>
        <a:ext cx="1731044" cy="7509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D33F6-3535-4528-A0A0-BAA0117A82C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4BF6E-E2F2-4B93-A8B3-8D9B33D6F0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122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Will use this to introduce myself, my role, responsibilities and background so makes sense when I share the </a:t>
            </a:r>
            <a:r>
              <a:rPr lang="en-GB" dirty="0" err="1"/>
              <a:t>Carms</a:t>
            </a:r>
            <a:r>
              <a:rPr lang="en-GB" dirty="0"/>
              <a:t> case study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4BF6E-E2F2-4B93-A8B3-8D9B33D6F05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8951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4BF6E-E2F2-4B93-A8B3-8D9B33D6F05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95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Ageing complex population – system too reactive, poor outcomes and demand on health and social care that could be avoided through prevention / proactive care</a:t>
            </a:r>
          </a:p>
          <a:p>
            <a:r>
              <a:rPr lang="en-GB" dirty="0"/>
              <a:t>While today focuses on &gt;75s imperative that we also stress importance of population health management for early years / children with complex needs / they are next generation….  our integrated system and our approach equally applies to this population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65C9C9-B76E-42B4-9EE2-6A36F24DCF7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216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Cardiff Data – bleak picture…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1C5589-59D0-402E-9870-366F6515E75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14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.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08C3F-FD4C-4F97-88E0-B55582D7DD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0570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94BF6E-E2F2-4B93-A8B3-8D9B33D6F05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70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7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D786-BCDD-6C2E-2216-B22D8586B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52E188-3983-8D23-0AAD-6180724D31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A0B34-B7B5-0BF7-E51C-4213C2B7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3626-AC9E-59F5-E221-F46CE018E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C8013-BD23-27B4-6EF0-5F76A2D2A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202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88912-08BC-BAAA-D6D4-E15996D71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E1569E-60D2-10F4-ECA4-C7386D0DCC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05835-F0A0-03A6-B715-2650EEA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5657-E751-D042-59E8-738607FB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6C0336-9A0B-D818-D289-84FDF5936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5481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71E13F-0ACB-9967-70B8-E061A4CA79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2BBA97-A906-2AE1-4B11-CB24B512D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309EE-2C69-5EB3-338F-E8A8ED921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D5E1-87CD-106C-CDB2-2BE587EF2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68724-CABA-DDAA-6C2E-16936FD15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7889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35A50-2BEC-D64F-FB6D-1C6C92CCF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B0093-EFDE-8A59-C48C-510094B03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D862E-5766-0D9D-5D6C-5B894415C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A8A90E-1655-28BB-70C8-6C472E1C9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BDB75-F112-9604-9783-E7DE150E8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1632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F6D7A-2F56-AB82-6EFB-D1C2DDBD3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FF765-FBA0-984E-5DB5-7676E4271B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FB78F-E863-C441-DD30-DC376204A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41273-4DB9-586B-BD7A-C99FA6C39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F2D43-740B-9208-7424-26C0EFC5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65582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A4DC5-B6E1-A676-AFE7-E20A256804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131A16-D4B9-D4AF-A36B-3FB4EA0C92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7A5FA-2D36-33FB-55C4-8D62C2505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18E30-2B17-655C-38E5-946254A17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BD270-51D0-FD30-3F89-9EA8F6A0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0366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C19B1-5AFD-347B-B70A-CE81CFDFE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A11CA-5281-C935-23DC-C77D7B456B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CB7042-080F-1AC4-B8D0-F36B8DA188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DAEFD-8BC2-63D3-2BD3-906A2D38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E1D54-255B-37BA-8D4A-4D167C416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369CF0-64DB-609C-B94D-F9B2FC0E1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2623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51E1-B6D5-559D-8424-8089ADA63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F665B4-C416-FCAC-3653-110ECF280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6E230-A9F6-7FE1-D579-C1E2BE380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4A6EFF-34A3-41AE-1FAB-B621C8D0F3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F24570-C46A-562C-819B-1119E4A677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8A198-DD62-4109-664A-4C10A24F3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FB2F70-6774-758A-9B58-16393AF10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9849A3-FBBE-C71D-A578-AF8740021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330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02F7D-702C-A664-5E8D-608313AFD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67A8F7-335C-6C3F-249B-7664A450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6FE30-6323-C44A-2747-2D84D9244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F1A854-3EAC-C4E2-B3D7-8DF94813E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305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099E99-537B-2432-906D-992FA2AD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AA958D-490C-F2BC-B1E6-F2705E719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50029-07D4-CA41-7C41-D4BF8774A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00656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EA8F9-DF81-842D-B297-4B42DEB83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3708F8-89EA-2AA5-9D25-B3A0EA24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3BC65B-07D8-A51C-FA7A-D91427993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997CB8-0B68-D99D-714B-6220A61DF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1D3A7-A462-6B23-ED04-5AE377778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BDEC2F-1546-BDF2-7073-CF9C58057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3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2700B-A3FD-5EB1-6EF7-594FAF193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AA161-0E45-DAE3-181A-68332DCC8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0FB4F7-77C3-36D1-DC46-AD85CF509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88EEF-D3A0-28D7-EBE2-D1BE5AAC9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13E671-8AD7-D24D-E66C-B9EB8B585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520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3FFC6-A532-32E1-F90B-1E8DAFEB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21CB9-421F-E63B-8164-C7A5AFD294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14D67E-21E9-5E64-6C06-F01C6FF653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45FDB-704A-A424-9B06-A4B8786D3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7B395-B161-96CB-6782-7BCDB9326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17E2FB-F11A-CD16-762D-1622DC788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221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7F20F-BEF0-218D-92A0-0E00635E7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419282-627E-E92C-EB30-35685F2F7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FB353-B12C-06FC-6CDE-0E722B493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46695-237D-8EB8-0314-C59CC6E41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11486-9E5B-6307-1764-767B34DA3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90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C45563-4040-C691-93AB-9322C6420A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0AD149-A16C-23F2-BA16-3E339E85A6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76FBA-C75A-ED8D-BB07-04812AD06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3360A-F9EC-49A3-8969-E2255183CDFB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B1FBE-20BA-0401-891A-3F36EBF39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2E759-A46A-4533-BD79-C6EDC0AAB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02123-2F71-46C3-9220-307C03B4977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0560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61E14-93F9-4EF6-BC70-69680E8F262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61A031-A485-46EC-9F28-DCA9DF0DBD12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5291659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F850F-54A8-4BB5-BD57-E633981F9E4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AF48C-7A76-48CF-B48D-5B97BF8FE87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213447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71E00-E4BC-46CC-BB4A-44469EF05B11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E84C44-8747-4645-9DB9-5E7A383D6654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27584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B00-FE17-4FD9-8915-B5DF9088962E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D8B70F-B10A-41C6-B753-7CF7C0DB799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510351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C5B86-DA3C-479D-8B0B-1EE717544A9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C90F40-F3FE-477D-B788-B86AB213417F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59669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CF3DC-A57D-4131-8E70-65347A070CDA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A7FF5A-AB6F-4D6B-AA91-B89AD18D2B10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612411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2600A-398F-42BD-8E80-84ADE5016136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3FC2A6-E82D-4231-A1A4-0ADFD22CF9F4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785190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7B7E0-73D8-E63C-31C6-C5E49BC26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3FC74-9A03-BBAA-D0F0-FB5FEA65A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E7E9EF-CD7A-61C6-3CC9-4CE3FEBE8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0567C-C351-A8B1-8B10-DF4F9C105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4D0F6-D257-F8A0-AB37-1D4A80D3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346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9" indent="0">
              <a:buNone/>
              <a:defRPr sz="1200"/>
            </a:lvl2pPr>
            <a:lvl3pPr marL="914418" indent="0">
              <a:buNone/>
              <a:defRPr sz="1000"/>
            </a:lvl3pPr>
            <a:lvl4pPr marL="1371627" indent="0">
              <a:buNone/>
              <a:defRPr sz="900"/>
            </a:lvl4pPr>
            <a:lvl5pPr marL="1828837" indent="0">
              <a:buNone/>
              <a:defRPr sz="900"/>
            </a:lvl5pPr>
            <a:lvl6pPr marL="2286046" indent="0">
              <a:buNone/>
              <a:defRPr sz="900"/>
            </a:lvl6pPr>
            <a:lvl7pPr marL="2743255" indent="0">
              <a:buNone/>
              <a:defRPr sz="900"/>
            </a:lvl7pPr>
            <a:lvl8pPr marL="3200464" indent="0">
              <a:buNone/>
              <a:defRPr sz="900"/>
            </a:lvl8pPr>
            <a:lvl9pPr marL="365767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927EEF-0BAC-4813-B6F3-D842F3BED70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5860E7-FE2B-4EDF-A784-AACB919363A5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5846944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9" indent="0">
              <a:buNone/>
              <a:defRPr sz="1200"/>
            </a:lvl2pPr>
            <a:lvl3pPr marL="914418" indent="0">
              <a:buNone/>
              <a:defRPr sz="1000"/>
            </a:lvl3pPr>
            <a:lvl4pPr marL="1371627" indent="0">
              <a:buNone/>
              <a:defRPr sz="900"/>
            </a:lvl4pPr>
            <a:lvl5pPr marL="1828837" indent="0">
              <a:buNone/>
              <a:defRPr sz="900"/>
            </a:lvl5pPr>
            <a:lvl6pPr marL="2286046" indent="0">
              <a:buNone/>
              <a:defRPr sz="900"/>
            </a:lvl6pPr>
            <a:lvl7pPr marL="2743255" indent="0">
              <a:buNone/>
              <a:defRPr sz="900"/>
            </a:lvl7pPr>
            <a:lvl8pPr marL="3200464" indent="0">
              <a:buNone/>
              <a:defRPr sz="900"/>
            </a:lvl8pPr>
            <a:lvl9pPr marL="3657673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9864D-36AA-4381-A1F9-C148D8C3AE9C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488F1-305A-4169-8F95-E540C2F5C7A6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33403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EF0B0-8C30-4530-AA14-8FAF786B0488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BB91DF-D52C-4778-95D5-97C7D21D845D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474904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702B8-91EE-47E0-B793-C4C693C9A587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6A7BB8-E761-4BAE-8814-9A9BEA3D01F7}" type="slidenum">
              <a:rPr lang="en-GB" altLang="en-US"/>
              <a:pPr/>
              <a:t>‹#›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636020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E1FDD-FC91-5124-A454-72F0EC9AE3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BF6AAE-13D8-2720-4D1D-621761F8B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BB108F-9F0D-8F41-64F7-E166CDEF8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378FB-3EFC-B92C-164A-D98A2FD48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48F01-C280-CDF3-0CD7-A32028772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951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C11CC-6576-03E6-1464-9B6E9E768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BDB3B-5999-57A7-0A62-E8D0E9D2B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9475B-06CD-EFDD-DBF5-17A641A76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4C953-F859-45F9-9A6E-C97B65104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032937-E712-E830-D3D7-661BA2316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1357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72808-AE17-6777-E7E0-49A98E71F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F81C8-E594-35BB-236F-7E085CA93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EBF4A-C2A5-94FA-DC31-999DD29B1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D198F-B568-E6D3-8121-8CDF4388D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A8449-5D71-F584-5A7E-37EEEFDB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8979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FB7D4-9C50-2F1C-6B30-5D2237264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69E2F-B6A6-9869-2F1C-344405D584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A5FAA3-E07D-4F84-3A0C-BFF6D91296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FAF603-3CF4-982B-171D-EB190AA7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88D4D-EE2E-DFFA-C399-73E9A5F37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0EBDAD-A5C7-6C07-8306-8653811F7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511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C92D7-B4FE-C6BF-89D0-D9CEB36EE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050E82-ED31-A286-203D-5EDF1374A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09F41-D445-F876-4466-648C45164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B7542F-51BC-23DC-F3B0-2FBA684A4A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BCA251-0E26-1624-F79C-7859B9FB8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5777FF-3434-349B-2E26-E903C7F4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F56FF6-5986-05A8-9542-482164EF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64C2B0-6335-DEE8-B88A-234CECDE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2925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31B36-BF85-2EEA-0E44-197B0D71D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0DEC5-F9D3-B3BB-3B7B-12456B3A0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C5D4E6-391D-E20D-1E97-9009A30C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C2C47C-F686-C7BC-4334-412CC9041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715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2A51F-1761-8144-5224-862C40CE0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B8616-C245-DC7B-A833-21BD9BDE6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542C03-F899-B8EC-665F-2B4C4466B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0D3F55-5345-5A4B-A196-1034B119F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2192C7-E7EF-4D14-43C9-9E5425B8F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2925AE-2FF0-6E64-3765-7870FBF16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1843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4ECE5-7812-F805-BD3A-6CAABB44F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9EBC23-D508-50DF-9FCF-8FD2AEF08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A91F23-1A6A-0A0E-C3CC-473179B8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016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DB7EA-821A-E1F6-C393-E99CD05C5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C7E291-96DB-3BAF-5806-F0B539606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861F85-1D10-E1BA-9CE0-215A12C277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C9C229-B721-CF49-9D59-72D1F1BFE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6EB1F6-B58E-65DC-87C4-6CBC6D32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C64A1-C043-05A7-AEBC-5AFB6936F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1366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694BA-D78E-F587-6A74-1344482AB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10C6A4-4AF1-1B02-25EA-F1E260254E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6C0AA-38F2-F4CC-35B3-D0C8A34B4C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F76A-0613-B369-7342-194820971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74577B-AC71-62E3-E979-6C10BBDD4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C15B5-5A9C-376E-0537-A98FA051A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1089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D4FFD-15EA-47D6-32FC-5687248AB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49A4B-3204-D702-4321-C1DADACC08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9E792C-B474-9FB0-D21D-F11B19E31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F9A273-E855-DCBE-8474-3A9AEE640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40510-4FF8-D1D0-90F4-0763D42C9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161333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3A56B3-2E03-9918-EE3D-04F9B1F3B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CDCBD1-5BD6-282B-C10B-0FFDD7DF0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6E1A8-27A0-1E56-0966-FB00C194F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8F649-1E8F-9BFC-A07F-B4E24AFFB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09FBF-0E6E-1033-2DB4-87DC4806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310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 slide"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424BA-8B5F-BCB5-D819-AA5D61D2B2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33650"/>
            <a:ext cx="9144000" cy="1900238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8F876-8D23-C4F8-2AC4-2F833E8DFA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16438"/>
            <a:ext cx="9144000" cy="9032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pic>
        <p:nvPicPr>
          <p:cNvPr id="6" name="Picture 5" descr="A colorful circle with numbers&#10;&#10;Description automatically generated">
            <a:extLst>
              <a:ext uri="{FF2B5EF4-FFF2-40B4-BE49-F238E27FC236}">
                <a16:creationId xmlns:a16="http://schemas.microsoft.com/office/drawing/2014/main" id="{208F7231-485D-09FC-B0DD-351B302A6CD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586" y="401903"/>
            <a:ext cx="1859025" cy="1851529"/>
          </a:xfrm>
          <a:prstGeom prst="rect">
            <a:avLst/>
          </a:prstGeo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98909BD-4A4B-C383-C1C7-8B92F1C80D4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37" b="60095"/>
          <a:stretch/>
        </p:blipFill>
        <p:spPr>
          <a:xfrm>
            <a:off x="5845497" y="721614"/>
            <a:ext cx="2844991" cy="1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692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3F174-2B9D-1E35-5A83-955058D7E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3FC60-EB28-55E1-F92F-EC460CF65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AF451A-3556-A1C0-EB4B-FBCEA87C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94742" y="6310312"/>
            <a:ext cx="762739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5843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23F14-93B3-08BD-571F-586A5A3A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2F75A-A5DF-B3C8-0A4C-636B24B0E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38468-A6F6-2B8B-EB0D-2F7E8559F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7450" y="6327775"/>
            <a:ext cx="625474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2523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B1DF-59C9-2B8C-4C7C-E2052274D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51983-7002-636C-4D7C-A3D41E7C9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0E3599-4A02-D96C-C1A6-89E5F0027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3DB69-4620-C4C0-B1EF-623319F0F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1900"/>
            <a:ext cx="685799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076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23131-6AF1-01B3-CDFF-6A978FF1A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3ED76-2A3F-D322-A519-7F8EB68F8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1F82C-3143-8AE9-CD56-77525B5BAC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7BFB4F-2E83-A643-A653-CCD6A2B57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56472F-0E1A-FDFF-ADFA-28BEF7F131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99BE3E-F91E-2986-701E-71023E3CF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388" y="6310312"/>
            <a:ext cx="655636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867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94EE-47A5-1E81-D861-6D5AAF1E7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142F54-E79C-9B0A-D7CE-18972CA7DE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16832E-3B62-BEE9-FB7A-2672053FBC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375F6B-95EB-7939-B262-B50DE5A886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465EDF-4636-B1DA-2C52-D0701ED4F4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53D5C-3721-1CA6-E6AE-841750912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8060C8-BD3A-38D1-CC77-98FBE6E1F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D99681-EFB0-9E3C-D58F-D92A6930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41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E589B-11BE-A445-1CBC-AA238ED29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A099FA-09E8-74A6-4D66-B011FAC58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10312"/>
            <a:ext cx="657224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5362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8B3645-4DD2-49F2-F9B0-EA8EBF72A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900" y="6318250"/>
            <a:ext cx="647699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956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90D46-BA4C-9A5C-B218-74AF51EF0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1063-AA51-D81C-C4ED-7E0730336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032455-2A10-18B5-F7E4-B31A85049D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DC1C7A-D602-FE95-2C39-EB5F68E17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388" y="6327775"/>
            <a:ext cx="684211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6619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7595E-C5BB-383F-EA05-522EC0E4F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F153BE-0966-1C70-7320-83D7CA9B22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4FD499-5355-4CC8-FC99-69D17EFA3B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3F2848-84A5-AF5C-3838-392AFA02E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5388" y="6327775"/>
            <a:ext cx="646111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14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D04AAD-8454-7A9E-44F8-13E973888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FA29C-8D93-0C19-33AE-6FF8A44A19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0E934B-6E49-CE4B-A228-DB7EBA4C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800" y="6324600"/>
            <a:ext cx="666749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05697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CF5740-0195-7F2B-A96E-77D8442D4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1EA67C-F929-357F-6ED9-61AC467311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A0AEC-217C-23BD-E075-9C0809F1E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3799" y="6310312"/>
            <a:ext cx="647699" cy="365125"/>
          </a:xfrm>
          <a:prstGeom prst="rect">
            <a:avLst/>
          </a:prstGeom>
        </p:spPr>
        <p:txBody>
          <a:bodyPr/>
          <a:lstStyle/>
          <a:p>
            <a:fld id="{054D9515-E067-4B07-9E35-AF8EAC4D9A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691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0E037-F8A2-1D86-4B78-7F86AF5BE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2538A-7723-A7F8-BBB6-643CC4E2A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211CD6-463A-706C-7112-21ED4481F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DB44A2-01CA-DB9A-0CEC-B7DF4F56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44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B5E223-A54E-547E-CAC2-027AAAF65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C8DE11-61F7-60EF-2A43-52957F23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CACB54-BCC4-6F66-60EF-F3162890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921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4F736-B9CD-2B63-B228-13AB5A1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3B006-A0FA-A872-1C0B-7AB9CE690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75C78-A9F1-D4E1-8133-B0C35E50C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6A371-7226-5F83-3544-50B50C8C4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D4A7E2-FDF1-6BBD-8BCE-AE8D1149A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E61C55-9B72-07C8-112F-C8353A943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720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79A7B-6E68-54B9-ABA4-0548BCEE1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92B576-FC60-40AD-2680-26CB88DA42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F9C08C-257A-FE7A-720A-6351F5E1E9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DA278F-AC32-FCA1-7BFA-63EF72075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A5228-25AE-A4BE-2033-AC2014A2F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821594-3269-CD4C-C63F-AAF03700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8975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E6560-D716-B519-C4A4-A96C5FA38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0DDC30-A610-7096-4BC1-D1ADAB9CB6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2376EE-C0D1-F893-BD4B-601306E9BF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2ED446-2068-4581-9074-665AE52286C4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FD0C6-7E35-D40A-EF4C-B5A52A0BDD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D94C2-45C6-C8A1-F087-8C9FA0DB55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C61B5D-6D2C-464C-B375-D51471F6B11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3236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1AF625-A195-2B71-AED6-BA4C06A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34C28-E4EA-A532-6E39-964DB02F6A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8D1892-CD94-231D-B93D-BDA51CEB2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F798022-D1A7-4189-8C20-D8EB32297845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4AAFAD-4A97-F816-6180-4455E1CC4F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4D382-8313-BC9F-20A2-816FC7609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374D909-EA3C-468E-AAD4-5B84A5344E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58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/>
          <p:cNvSpPr/>
          <p:nvPr/>
        </p:nvSpPr>
        <p:spPr>
          <a:xfrm>
            <a:off x="-8465" y="6143628"/>
            <a:ext cx="12204700" cy="714375"/>
          </a:xfrm>
          <a:custGeom>
            <a:avLst/>
            <a:gdLst>
              <a:gd name="connsiteX0" fmla="*/ 0 w 9144000"/>
              <a:gd name="connsiteY0" fmla="*/ 0 h 836712"/>
              <a:gd name="connsiteX1" fmla="*/ 9144000 w 9144000"/>
              <a:gd name="connsiteY1" fmla="*/ 0 h 836712"/>
              <a:gd name="connsiteX2" fmla="*/ 9144000 w 9144000"/>
              <a:gd name="connsiteY2" fmla="*/ 836712 h 836712"/>
              <a:gd name="connsiteX3" fmla="*/ 0 w 9144000"/>
              <a:gd name="connsiteY3" fmla="*/ 836712 h 836712"/>
              <a:gd name="connsiteX4" fmla="*/ 0 w 9144000"/>
              <a:gd name="connsiteY4" fmla="*/ 0 h 836712"/>
              <a:gd name="connsiteX0" fmla="*/ 0 w 9224387"/>
              <a:gd name="connsiteY0" fmla="*/ 341644 h 836712"/>
              <a:gd name="connsiteX1" fmla="*/ 9224387 w 9224387"/>
              <a:gd name="connsiteY1" fmla="*/ 0 h 836712"/>
              <a:gd name="connsiteX2" fmla="*/ 9224387 w 9224387"/>
              <a:gd name="connsiteY2" fmla="*/ 836712 h 836712"/>
              <a:gd name="connsiteX3" fmla="*/ 80387 w 9224387"/>
              <a:gd name="connsiteY3" fmla="*/ 836712 h 836712"/>
              <a:gd name="connsiteX4" fmla="*/ 0 w 9224387"/>
              <a:gd name="connsiteY4" fmla="*/ 341644 h 836712"/>
              <a:gd name="connsiteX0" fmla="*/ 0 w 9234436"/>
              <a:gd name="connsiteY0" fmla="*/ 401934 h 897002"/>
              <a:gd name="connsiteX1" fmla="*/ 9234436 w 9234436"/>
              <a:gd name="connsiteY1" fmla="*/ 0 h 897002"/>
              <a:gd name="connsiteX2" fmla="*/ 9224387 w 9234436"/>
              <a:gd name="connsiteY2" fmla="*/ 897002 h 897002"/>
              <a:gd name="connsiteX3" fmla="*/ 80387 w 9234436"/>
              <a:gd name="connsiteY3" fmla="*/ 897002 h 897002"/>
              <a:gd name="connsiteX4" fmla="*/ 0 w 9234436"/>
              <a:gd name="connsiteY4" fmla="*/ 401934 h 897002"/>
              <a:gd name="connsiteX0" fmla="*/ 9774 w 9154049"/>
              <a:gd name="connsiteY0" fmla="*/ 371789 h 897002"/>
              <a:gd name="connsiteX1" fmla="*/ 9154049 w 9154049"/>
              <a:gd name="connsiteY1" fmla="*/ 0 h 897002"/>
              <a:gd name="connsiteX2" fmla="*/ 9144000 w 9154049"/>
              <a:gd name="connsiteY2" fmla="*/ 897002 h 897002"/>
              <a:gd name="connsiteX3" fmla="*/ 0 w 9154049"/>
              <a:gd name="connsiteY3" fmla="*/ 897002 h 897002"/>
              <a:gd name="connsiteX4" fmla="*/ 9774 w 9154049"/>
              <a:gd name="connsiteY4" fmla="*/ 371789 h 897002"/>
              <a:gd name="connsiteX0" fmla="*/ 35587 w 9154049"/>
              <a:gd name="connsiteY0" fmla="*/ 375007 h 897002"/>
              <a:gd name="connsiteX1" fmla="*/ 9154049 w 9154049"/>
              <a:gd name="connsiteY1" fmla="*/ 0 h 897002"/>
              <a:gd name="connsiteX2" fmla="*/ 9144000 w 9154049"/>
              <a:gd name="connsiteY2" fmla="*/ 897002 h 897002"/>
              <a:gd name="connsiteX3" fmla="*/ 0 w 9154049"/>
              <a:gd name="connsiteY3" fmla="*/ 897002 h 897002"/>
              <a:gd name="connsiteX4" fmla="*/ 35587 w 9154049"/>
              <a:gd name="connsiteY4" fmla="*/ 375007 h 897002"/>
              <a:gd name="connsiteX0" fmla="*/ 5081 w 9123543"/>
              <a:gd name="connsiteY0" fmla="*/ 375007 h 906658"/>
              <a:gd name="connsiteX1" fmla="*/ 9123543 w 9123543"/>
              <a:gd name="connsiteY1" fmla="*/ 0 h 906658"/>
              <a:gd name="connsiteX2" fmla="*/ 9113494 w 9123543"/>
              <a:gd name="connsiteY2" fmla="*/ 897002 h 906658"/>
              <a:gd name="connsiteX3" fmla="*/ 0 w 9123543"/>
              <a:gd name="connsiteY3" fmla="*/ 906658 h 906658"/>
              <a:gd name="connsiteX4" fmla="*/ 5081 w 9123543"/>
              <a:gd name="connsiteY4" fmla="*/ 375007 h 906658"/>
              <a:gd name="connsiteX0" fmla="*/ 5081 w 9113494"/>
              <a:gd name="connsiteY0" fmla="*/ 375007 h 906658"/>
              <a:gd name="connsiteX1" fmla="*/ 9020291 w 9113494"/>
              <a:gd name="connsiteY1" fmla="*/ 0 h 906658"/>
              <a:gd name="connsiteX2" fmla="*/ 9113494 w 9113494"/>
              <a:gd name="connsiteY2" fmla="*/ 897002 h 906658"/>
              <a:gd name="connsiteX3" fmla="*/ 0 w 9113494"/>
              <a:gd name="connsiteY3" fmla="*/ 906658 h 906658"/>
              <a:gd name="connsiteX4" fmla="*/ 5081 w 9113494"/>
              <a:gd name="connsiteY4" fmla="*/ 375007 h 906658"/>
              <a:gd name="connsiteX0" fmla="*/ 5081 w 9020291"/>
              <a:gd name="connsiteY0" fmla="*/ 375007 h 964594"/>
              <a:gd name="connsiteX1" fmla="*/ 9020291 w 9020291"/>
              <a:gd name="connsiteY1" fmla="*/ 0 h 964594"/>
              <a:gd name="connsiteX2" fmla="*/ 9012589 w 9020291"/>
              <a:gd name="connsiteY2" fmla="*/ 964594 h 964594"/>
              <a:gd name="connsiteX3" fmla="*/ 0 w 9020291"/>
              <a:gd name="connsiteY3" fmla="*/ 906658 h 964594"/>
              <a:gd name="connsiteX4" fmla="*/ 5081 w 9020291"/>
              <a:gd name="connsiteY4" fmla="*/ 375007 h 96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0291" h="964594">
                <a:moveTo>
                  <a:pt x="5081" y="375007"/>
                </a:moveTo>
                <a:lnTo>
                  <a:pt x="9020291" y="0"/>
                </a:lnTo>
                <a:cubicBezTo>
                  <a:pt x="9017724" y="321531"/>
                  <a:pt x="9015156" y="643063"/>
                  <a:pt x="9012589" y="964594"/>
                </a:cubicBezTo>
                <a:lnTo>
                  <a:pt x="0" y="906658"/>
                </a:lnTo>
                <a:cubicBezTo>
                  <a:pt x="1694" y="729441"/>
                  <a:pt x="3387" y="552224"/>
                  <a:pt x="5081" y="375007"/>
                </a:cubicBezTo>
                <a:close/>
              </a:path>
            </a:pathLst>
          </a:custGeom>
          <a:solidFill>
            <a:srgbClr val="D5F0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2" name="Rectangle 1"/>
          <p:cNvSpPr/>
          <p:nvPr/>
        </p:nvSpPr>
        <p:spPr>
          <a:xfrm>
            <a:off x="-14816" y="6196013"/>
            <a:ext cx="12211051" cy="666750"/>
          </a:xfrm>
          <a:custGeom>
            <a:avLst/>
            <a:gdLst>
              <a:gd name="connsiteX0" fmla="*/ 0 w 9144000"/>
              <a:gd name="connsiteY0" fmla="*/ 0 h 836712"/>
              <a:gd name="connsiteX1" fmla="*/ 9144000 w 9144000"/>
              <a:gd name="connsiteY1" fmla="*/ 0 h 836712"/>
              <a:gd name="connsiteX2" fmla="*/ 9144000 w 9144000"/>
              <a:gd name="connsiteY2" fmla="*/ 836712 h 836712"/>
              <a:gd name="connsiteX3" fmla="*/ 0 w 9144000"/>
              <a:gd name="connsiteY3" fmla="*/ 836712 h 836712"/>
              <a:gd name="connsiteX4" fmla="*/ 0 w 9144000"/>
              <a:gd name="connsiteY4" fmla="*/ 0 h 836712"/>
              <a:gd name="connsiteX0" fmla="*/ 0 w 9224387"/>
              <a:gd name="connsiteY0" fmla="*/ 341644 h 836712"/>
              <a:gd name="connsiteX1" fmla="*/ 9224387 w 9224387"/>
              <a:gd name="connsiteY1" fmla="*/ 0 h 836712"/>
              <a:gd name="connsiteX2" fmla="*/ 9224387 w 9224387"/>
              <a:gd name="connsiteY2" fmla="*/ 836712 h 836712"/>
              <a:gd name="connsiteX3" fmla="*/ 80387 w 9224387"/>
              <a:gd name="connsiteY3" fmla="*/ 836712 h 836712"/>
              <a:gd name="connsiteX4" fmla="*/ 0 w 9224387"/>
              <a:gd name="connsiteY4" fmla="*/ 341644 h 836712"/>
              <a:gd name="connsiteX0" fmla="*/ 0 w 9234436"/>
              <a:gd name="connsiteY0" fmla="*/ 401934 h 897002"/>
              <a:gd name="connsiteX1" fmla="*/ 9234436 w 9234436"/>
              <a:gd name="connsiteY1" fmla="*/ 0 h 897002"/>
              <a:gd name="connsiteX2" fmla="*/ 9224387 w 9234436"/>
              <a:gd name="connsiteY2" fmla="*/ 897002 h 897002"/>
              <a:gd name="connsiteX3" fmla="*/ 80387 w 9234436"/>
              <a:gd name="connsiteY3" fmla="*/ 897002 h 897002"/>
              <a:gd name="connsiteX4" fmla="*/ 0 w 9234436"/>
              <a:gd name="connsiteY4" fmla="*/ 401934 h 897002"/>
              <a:gd name="connsiteX0" fmla="*/ 9774 w 9154049"/>
              <a:gd name="connsiteY0" fmla="*/ 371789 h 897002"/>
              <a:gd name="connsiteX1" fmla="*/ 9154049 w 9154049"/>
              <a:gd name="connsiteY1" fmla="*/ 0 h 897002"/>
              <a:gd name="connsiteX2" fmla="*/ 9144000 w 9154049"/>
              <a:gd name="connsiteY2" fmla="*/ 897002 h 897002"/>
              <a:gd name="connsiteX3" fmla="*/ 0 w 9154049"/>
              <a:gd name="connsiteY3" fmla="*/ 897002 h 897002"/>
              <a:gd name="connsiteX4" fmla="*/ 9774 w 9154049"/>
              <a:gd name="connsiteY4" fmla="*/ 371789 h 897002"/>
              <a:gd name="connsiteX0" fmla="*/ 35586 w 9154049"/>
              <a:gd name="connsiteY0" fmla="*/ 371789 h 897002"/>
              <a:gd name="connsiteX1" fmla="*/ 9154049 w 9154049"/>
              <a:gd name="connsiteY1" fmla="*/ 0 h 897002"/>
              <a:gd name="connsiteX2" fmla="*/ 9144000 w 9154049"/>
              <a:gd name="connsiteY2" fmla="*/ 897002 h 897002"/>
              <a:gd name="connsiteX3" fmla="*/ 0 w 9154049"/>
              <a:gd name="connsiteY3" fmla="*/ 897002 h 897002"/>
              <a:gd name="connsiteX4" fmla="*/ 35586 w 9154049"/>
              <a:gd name="connsiteY4" fmla="*/ 371789 h 897002"/>
              <a:gd name="connsiteX0" fmla="*/ 2733 w 9121196"/>
              <a:gd name="connsiteY0" fmla="*/ 371789 h 897002"/>
              <a:gd name="connsiteX1" fmla="*/ 9121196 w 9121196"/>
              <a:gd name="connsiteY1" fmla="*/ 0 h 897002"/>
              <a:gd name="connsiteX2" fmla="*/ 9111147 w 9121196"/>
              <a:gd name="connsiteY2" fmla="*/ 897002 h 897002"/>
              <a:gd name="connsiteX3" fmla="*/ 0 w 9121196"/>
              <a:gd name="connsiteY3" fmla="*/ 887346 h 897002"/>
              <a:gd name="connsiteX4" fmla="*/ 2733 w 9121196"/>
              <a:gd name="connsiteY4" fmla="*/ 371789 h 897002"/>
              <a:gd name="connsiteX0" fmla="*/ 2733 w 9121196"/>
              <a:gd name="connsiteY0" fmla="*/ 371789 h 897002"/>
              <a:gd name="connsiteX1" fmla="*/ 9121196 w 9121196"/>
              <a:gd name="connsiteY1" fmla="*/ 0 h 897002"/>
              <a:gd name="connsiteX2" fmla="*/ 9111147 w 9121196"/>
              <a:gd name="connsiteY2" fmla="*/ 897002 h 897002"/>
              <a:gd name="connsiteX3" fmla="*/ 0 w 9121196"/>
              <a:gd name="connsiteY3" fmla="*/ 897002 h 897002"/>
              <a:gd name="connsiteX4" fmla="*/ 2733 w 9121196"/>
              <a:gd name="connsiteY4" fmla="*/ 371789 h 897002"/>
              <a:gd name="connsiteX0" fmla="*/ 2733 w 9111147"/>
              <a:gd name="connsiteY0" fmla="*/ 368571 h 893784"/>
              <a:gd name="connsiteX1" fmla="*/ 9017944 w 9111147"/>
              <a:gd name="connsiteY1" fmla="*/ 0 h 893784"/>
              <a:gd name="connsiteX2" fmla="*/ 9111147 w 9111147"/>
              <a:gd name="connsiteY2" fmla="*/ 893784 h 893784"/>
              <a:gd name="connsiteX3" fmla="*/ 0 w 9111147"/>
              <a:gd name="connsiteY3" fmla="*/ 893784 h 893784"/>
              <a:gd name="connsiteX4" fmla="*/ 2733 w 9111147"/>
              <a:gd name="connsiteY4" fmla="*/ 368571 h 893784"/>
              <a:gd name="connsiteX0" fmla="*/ 2733 w 9017944"/>
              <a:gd name="connsiteY0" fmla="*/ 368571 h 893784"/>
              <a:gd name="connsiteX1" fmla="*/ 9017944 w 9017944"/>
              <a:gd name="connsiteY1" fmla="*/ 0 h 893784"/>
              <a:gd name="connsiteX2" fmla="*/ 9014935 w 9017944"/>
              <a:gd name="connsiteY2" fmla="*/ 884129 h 893784"/>
              <a:gd name="connsiteX3" fmla="*/ 0 w 9017944"/>
              <a:gd name="connsiteY3" fmla="*/ 893784 h 893784"/>
              <a:gd name="connsiteX4" fmla="*/ 2733 w 9017944"/>
              <a:gd name="connsiteY4" fmla="*/ 368571 h 893784"/>
              <a:gd name="connsiteX0" fmla="*/ 2733 w 9017944"/>
              <a:gd name="connsiteY0" fmla="*/ 368571 h 897004"/>
              <a:gd name="connsiteX1" fmla="*/ 9017944 w 9017944"/>
              <a:gd name="connsiteY1" fmla="*/ 0 h 897004"/>
              <a:gd name="connsiteX2" fmla="*/ 9014935 w 9017944"/>
              <a:gd name="connsiteY2" fmla="*/ 897004 h 897004"/>
              <a:gd name="connsiteX3" fmla="*/ 0 w 9017944"/>
              <a:gd name="connsiteY3" fmla="*/ 893784 h 897004"/>
              <a:gd name="connsiteX4" fmla="*/ 2733 w 9017944"/>
              <a:gd name="connsiteY4" fmla="*/ 368571 h 897004"/>
              <a:gd name="connsiteX0" fmla="*/ 0 w 9019904"/>
              <a:gd name="connsiteY0" fmla="*/ 375008 h 897004"/>
              <a:gd name="connsiteX1" fmla="*/ 9019904 w 9019904"/>
              <a:gd name="connsiteY1" fmla="*/ 0 h 897004"/>
              <a:gd name="connsiteX2" fmla="*/ 9016895 w 9019904"/>
              <a:gd name="connsiteY2" fmla="*/ 897004 h 897004"/>
              <a:gd name="connsiteX3" fmla="*/ 1960 w 9019904"/>
              <a:gd name="connsiteY3" fmla="*/ 893784 h 897004"/>
              <a:gd name="connsiteX4" fmla="*/ 0 w 9019904"/>
              <a:gd name="connsiteY4" fmla="*/ 375008 h 897004"/>
              <a:gd name="connsiteX0" fmla="*/ 2804 w 9022708"/>
              <a:gd name="connsiteY0" fmla="*/ 375008 h 897004"/>
              <a:gd name="connsiteX1" fmla="*/ 9022708 w 9022708"/>
              <a:gd name="connsiteY1" fmla="*/ 0 h 897004"/>
              <a:gd name="connsiteX2" fmla="*/ 9019699 w 9022708"/>
              <a:gd name="connsiteY2" fmla="*/ 897004 h 897004"/>
              <a:gd name="connsiteX3" fmla="*/ 71 w 9022708"/>
              <a:gd name="connsiteY3" fmla="*/ 893784 h 897004"/>
              <a:gd name="connsiteX4" fmla="*/ 2804 w 9022708"/>
              <a:gd name="connsiteY4" fmla="*/ 375008 h 897004"/>
              <a:gd name="connsiteX0" fmla="*/ 5126 w 9025030"/>
              <a:gd name="connsiteY0" fmla="*/ 375008 h 900222"/>
              <a:gd name="connsiteX1" fmla="*/ 9025030 w 9025030"/>
              <a:gd name="connsiteY1" fmla="*/ 0 h 900222"/>
              <a:gd name="connsiteX2" fmla="*/ 9022021 w 9025030"/>
              <a:gd name="connsiteY2" fmla="*/ 897004 h 900222"/>
              <a:gd name="connsiteX3" fmla="*/ 46 w 9025030"/>
              <a:gd name="connsiteY3" fmla="*/ 900222 h 900222"/>
              <a:gd name="connsiteX4" fmla="*/ 5126 w 9025030"/>
              <a:gd name="connsiteY4" fmla="*/ 375008 h 90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25030" h="900222">
                <a:moveTo>
                  <a:pt x="5126" y="375008"/>
                </a:moveTo>
                <a:lnTo>
                  <a:pt x="9025030" y="0"/>
                </a:lnTo>
                <a:lnTo>
                  <a:pt x="9022021" y="897004"/>
                </a:lnTo>
                <a:lnTo>
                  <a:pt x="46" y="900222"/>
                </a:lnTo>
                <a:cubicBezTo>
                  <a:pt x="-607" y="727297"/>
                  <a:pt x="5779" y="547933"/>
                  <a:pt x="5126" y="375008"/>
                </a:cubicBezTo>
                <a:close/>
              </a:path>
            </a:pathLst>
          </a:custGeom>
          <a:solidFill>
            <a:srgbClr val="58C4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18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429375"/>
            <a:ext cx="2277533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18">
              <a:defRPr/>
            </a:pPr>
            <a:fld id="{9124E040-7B86-4A2A-9F2D-E6824A683C4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914418">
                <a:defRPr/>
              </a:pPr>
              <a:t>15/05/2025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429375"/>
            <a:ext cx="3090333" cy="2921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418"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0453" y="6416675"/>
            <a:ext cx="2321983" cy="3000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914418" fontAlgn="base">
              <a:spcBef>
                <a:spcPct val="0"/>
              </a:spcBef>
              <a:spcAft>
                <a:spcPct val="0"/>
              </a:spcAft>
            </a:pPr>
            <a:fld id="{25ACD685-3F52-47E3-AA47-B0B7538E7CA0}" type="slidenum">
              <a:rPr lang="en-GB" altLang="en-US" smtClean="0">
                <a:cs typeface="Arial" panose="020B0604020202020204" pitchFamily="34" charset="0"/>
              </a:rPr>
              <a:pPr defTabSz="91441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GB" altLang="en-US" dirty="0">
              <a:cs typeface="Arial" panose="020B0604020202020204" pitchFamily="34" charset="0"/>
            </a:endParaRPr>
          </a:p>
        </p:txBody>
      </p:sp>
      <p:pic>
        <p:nvPicPr>
          <p:cNvPr id="1033" name="Picture 13" descr="C:\Users\Em095483\Downloads\Skyline hi res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"/>
          <a:stretch>
            <a:fillRect/>
          </a:stretch>
        </p:blipFill>
        <p:spPr bwMode="auto">
          <a:xfrm>
            <a:off x="-14817" y="5413378"/>
            <a:ext cx="12255501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4" descr="C:\Users\Em095483\My Pictures &amp; Music\My Pictures\Transformation\Graphics\Wyn 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1385" y="5949950"/>
            <a:ext cx="768351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5" descr="C:\Users\Em095483\My Pictures &amp; Music\My Pictures\Transformation\Graphics\Sam Transparent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19"/>
          <a:stretch>
            <a:fillRect/>
          </a:stretch>
        </p:blipFill>
        <p:spPr bwMode="auto">
          <a:xfrm>
            <a:off x="10657417" y="6094413"/>
            <a:ext cx="71966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6" descr="C:\Users\Em095483\My Pictures &amp; Music\My Pictures\Transformation\Graphics\Cerys Transparent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286" y="5973766"/>
            <a:ext cx="715433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286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1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2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37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7" indent="-342907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65" indent="-285756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EA58FE-05B8-9713-2900-7694E9E4F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C588E-3731-5BB2-A48D-CA1802C9F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087D98-7392-CE5A-F625-1109BD601F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3E1D9-C486-4754-8213-73C1C864FA03}" type="datetimeFigureOut">
              <a:rPr lang="en-GB" smtClean="0"/>
              <a:t>15/05/2025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81D891-278F-AF00-08F0-C430536E2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E924AB-9FC7-F168-D70D-7A4F75EB5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E18AA5-FBEE-47F9-831B-1E7BEF3E7A4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225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98EECB-4590-D42A-F2D2-A4717BF3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AEEDB8-C292-448E-02AB-3D82FCB043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333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hyperlink" Target="https://www.sfn03.com/sfn_CVUHB?ct=s&amp;s=PAT.AGEWGPB.75.%25_PAT.AGEWGPB.85.%25_PAT.LAD.22.%25_PAT.LAD.5.%25&amp;m=POP.PROJ.POP.%25" TargetMode="Externa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8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30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microsoft.com/office/2007/relationships/diagramDrawing" Target="../diagrams/drawing2.xml"/><Relationship Id="rId5" Type="http://schemas.openxmlformats.org/officeDocument/2006/relationships/image" Target="../media/image32.sv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1.png"/><Relationship Id="rId9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2EA782-3EA6-04D1-D13F-2836381A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54" y="240309"/>
            <a:ext cx="4514850" cy="6143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20255A-4A72-AF33-3C8A-8E93173237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32577" y="1677841"/>
            <a:ext cx="9144000" cy="910718"/>
          </a:xfrm>
        </p:spPr>
        <p:txBody>
          <a:bodyPr>
            <a:normAutofit/>
          </a:bodyPr>
          <a:lstStyle/>
          <a:p>
            <a:pPr algn="r"/>
            <a:r>
              <a:rPr lang="en-GB" sz="2800" dirty="0"/>
              <a:t>Cardiff and Vale Regional Partnership Board</a:t>
            </a:r>
            <a:br>
              <a:rPr lang="en-GB" sz="2800" dirty="0"/>
            </a:br>
            <a:r>
              <a:rPr lang="en-GB" sz="2800" dirty="0"/>
              <a:t>Conference 16</a:t>
            </a:r>
            <a:r>
              <a:rPr lang="en-GB" sz="2800" baseline="30000" dirty="0"/>
              <a:t>th</a:t>
            </a:r>
            <a:r>
              <a:rPr lang="en-GB" sz="2800" dirty="0"/>
              <a:t> May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BABD2-BF5D-E09D-C836-0257D4B78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9077" y="2646165"/>
            <a:ext cx="7297500" cy="2759851"/>
          </a:xfrm>
        </p:spPr>
        <p:txBody>
          <a:bodyPr>
            <a:normAutofit fontScale="47500" lnSpcReduction="20000"/>
          </a:bodyPr>
          <a:lstStyle/>
          <a:p>
            <a:endParaRPr lang="en-GB" dirty="0"/>
          </a:p>
          <a:p>
            <a:pPr algn="r"/>
            <a:endParaRPr lang="en-GB" dirty="0"/>
          </a:p>
          <a:p>
            <a:pPr algn="r"/>
            <a:r>
              <a:rPr lang="en-GB" sz="6700" dirty="0"/>
              <a:t>Horizon Scanning </a:t>
            </a:r>
          </a:p>
          <a:p>
            <a:pPr algn="r"/>
            <a:r>
              <a:rPr lang="en-GB" sz="6700" dirty="0"/>
              <a:t>Integrated Community Care System</a:t>
            </a:r>
          </a:p>
          <a:p>
            <a:pPr algn="r"/>
            <a:endParaRPr lang="en-GB" dirty="0"/>
          </a:p>
          <a:p>
            <a:pPr algn="r"/>
            <a:r>
              <a:rPr lang="en-GB" dirty="0"/>
              <a:t>Rhian Matthews – Professional Advisor, Frailty and Integration, Welsh Government</a:t>
            </a:r>
          </a:p>
          <a:p>
            <a:pPr algn="r"/>
            <a:r>
              <a:rPr lang="en-GB" dirty="0"/>
              <a:t>Cath Doman – Director of Health and Social Care Integration, CVRPB</a:t>
            </a:r>
          </a:p>
          <a:p>
            <a:pPr algn="r"/>
            <a:r>
              <a:rPr lang="en-GB" dirty="0"/>
              <a:t>Geraldine Johnston – Director of Operations, Primary, Community and Intermediate Care Services, CVUHB</a:t>
            </a:r>
          </a:p>
        </p:txBody>
      </p:sp>
      <p:pic>
        <p:nvPicPr>
          <p:cNvPr id="5" name="Picture 4" descr="A black background with a red and white circle&#10;&#10;AI-generated content may be incorrect.">
            <a:extLst>
              <a:ext uri="{FF2B5EF4-FFF2-40B4-BE49-F238E27FC236}">
                <a16:creationId xmlns:a16="http://schemas.microsoft.com/office/drawing/2014/main" id="{80CDEC0A-2FD7-027F-04E7-11C11ED06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9635" y="151255"/>
            <a:ext cx="2426941" cy="91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498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70D2F-9A90-46A2-E08C-6D051FFB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0ECE9E3-4939-943F-30F7-472331922A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0983" y="97068"/>
            <a:ext cx="1503131" cy="509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12C8C1-492C-BE9B-B695-50615179BE3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61" y="168732"/>
            <a:ext cx="1479259" cy="42918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99DF1ADE-A1E3-3793-D223-FC8C60AA6002}"/>
              </a:ext>
            </a:extLst>
          </p:cNvPr>
          <p:cNvSpPr txBox="1">
            <a:spLocks/>
          </p:cNvSpPr>
          <p:nvPr/>
        </p:nvSpPr>
        <p:spPr>
          <a:xfrm>
            <a:off x="118448" y="221403"/>
            <a:ext cx="9088117" cy="40669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CEABE4EF-1BC5-2133-6AA3-BD704E57C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7886" y="125050"/>
            <a:ext cx="1313242" cy="10060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C13DF12-D83B-EF95-BC7B-E50E85F4DE13}"/>
              </a:ext>
            </a:extLst>
          </p:cNvPr>
          <p:cNvSpPr txBox="1"/>
          <p:nvPr/>
        </p:nvSpPr>
        <p:spPr>
          <a:xfrm>
            <a:off x="1566422" y="231385"/>
            <a:ext cx="87991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Case for change: future demand</a:t>
            </a:r>
            <a:endParaRPr kumimoji="0" lang="en-GB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B1F42-DA70-9617-41B2-85FCF8773737}"/>
              </a:ext>
            </a:extLst>
          </p:cNvPr>
          <p:cNvSpPr txBox="1"/>
          <p:nvPr/>
        </p:nvSpPr>
        <p:spPr>
          <a:xfrm>
            <a:off x="410080" y="1431980"/>
            <a:ext cx="10961225" cy="141577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The over-75 population is expected to rise substantially over the next two decades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kern="1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In 3</a:t>
            </a: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years: 	an anticipated additional 2,300 individuals aged over 75 </a:t>
            </a:r>
            <a:endParaRPr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kern="1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In</a:t>
            </a:r>
            <a:r>
              <a:rPr kumimoji="0" lang="en-GB" sz="16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10 years: 	an extra 8,500 individuals aged over 75 </a:t>
            </a:r>
            <a:endParaRPr lang="en-GB" sz="16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4" name="Picture 23" descr="Embedded Image">
            <a:hlinkClick r:id="rId5"/>
            <a:extLst>
              <a:ext uri="{FF2B5EF4-FFF2-40B4-BE49-F238E27FC236}">
                <a16:creationId xmlns:a16="http://schemas.microsoft.com/office/drawing/2014/main" id="{6AF06281-F22E-CE3D-D647-6328A0090A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405" y="3148587"/>
            <a:ext cx="4579535" cy="3116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2452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196E3-7B93-4E00-63CB-7B8685F48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1C5BCF-8F23-EE37-692D-0716F50673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72" y="97068"/>
            <a:ext cx="1644242" cy="552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61939D-7B0D-E41D-E62D-CC7D7DE4FCC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879" y="168733"/>
            <a:ext cx="1644241" cy="42554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BDC86DFE-F3AE-006D-A7A2-D880FEE50507}"/>
              </a:ext>
            </a:extLst>
          </p:cNvPr>
          <p:cNvSpPr txBox="1">
            <a:spLocks/>
          </p:cNvSpPr>
          <p:nvPr/>
        </p:nvSpPr>
        <p:spPr>
          <a:xfrm>
            <a:off x="1551941" y="390927"/>
            <a:ext cx="9088117" cy="406695"/>
          </a:xfrm>
          <a:prstGeom prst="rect">
            <a:avLst/>
          </a:prstGeom>
        </p:spPr>
        <p:txBody>
          <a:bodyPr lIns="91440" tIns="45720" rIns="91440" bIns="4572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Calibri"/>
                <a:ea typeface="Calibri"/>
                <a:cs typeface="Calibri"/>
              </a:rPr>
              <a:t>The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 future if we do nothing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6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6" name="Content Placeholder 3">
            <a:extLst>
              <a:ext uri="{FF2B5EF4-FFF2-40B4-BE49-F238E27FC236}">
                <a16:creationId xmlns:a16="http://schemas.microsoft.com/office/drawing/2014/main" id="{AC4591CB-44BB-2E6C-7343-5E8616D16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00397" y="149635"/>
            <a:ext cx="1313242" cy="10060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396FDB5-27F5-AFDC-786E-D21767DD94ED}"/>
              </a:ext>
            </a:extLst>
          </p:cNvPr>
          <p:cNvSpPr txBox="1"/>
          <p:nvPr/>
        </p:nvSpPr>
        <p:spPr>
          <a:xfrm>
            <a:off x="257979" y="1277424"/>
            <a:ext cx="11460839" cy="26972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By 27/28: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11-15% </a:t>
            </a:r>
            <a:r>
              <a:rPr kumimoji="0" lang="en-GB" sz="18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increase in UEC demand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8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2,300</a:t>
            </a:r>
            <a:r>
              <a:rPr kumimoji="0" lang="en-GB" sz="18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additional acute UEC presentations each month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27,000 </a:t>
            </a:r>
            <a:r>
              <a:rPr kumimoji="0" lang="en-US" sz="1800" b="0" i="0" u="none" strike="noStrike" kern="1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urgent care attendances per year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Arrow: Striped Right 2">
            <a:extLst>
              <a:ext uri="{FF2B5EF4-FFF2-40B4-BE49-F238E27FC236}">
                <a16:creationId xmlns:a16="http://schemas.microsoft.com/office/drawing/2014/main" id="{7EF04A53-D757-4EE5-A4AA-2921A514E985}"/>
              </a:ext>
            </a:extLst>
          </p:cNvPr>
          <p:cNvSpPr/>
          <p:nvPr/>
        </p:nvSpPr>
        <p:spPr>
          <a:xfrm>
            <a:off x="5714999" y="1784350"/>
            <a:ext cx="1073150" cy="927100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391233A-97FC-48E5-8796-0C5FE22DB13A}"/>
              </a:ext>
            </a:extLst>
          </p:cNvPr>
          <p:cNvSpPr/>
          <p:nvPr/>
        </p:nvSpPr>
        <p:spPr>
          <a:xfrm>
            <a:off x="7147043" y="1441489"/>
            <a:ext cx="3670300" cy="19875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GB" sz="1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144 to 216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extra </a:t>
            </a:r>
            <a:r>
              <a:rPr lang="en-GB" kern="100" dirty="0">
                <a:solidFill>
                  <a:srgbClr val="002060"/>
                </a:solidFill>
                <a:latin typeface="Calibri"/>
                <a:ea typeface="Calibri"/>
                <a:cs typeface="Times New Roman"/>
              </a:rPr>
              <a:t>hospital </a:t>
            </a:r>
            <a:r>
              <a:rPr kumimoji="0" lang="en-GB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beds to handle the demand, specifically for the high need patient group</a:t>
            </a:r>
          </a:p>
          <a:p>
            <a:pPr marL="285750" marR="0" lvl="0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79,000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extra bed days from the high-risk adult cohort</a:t>
            </a:r>
            <a:endParaRPr kumimoji="0" lang="en-GB" sz="1800" b="0" i="0" u="none" strike="noStrike" kern="1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84422A-BD8F-FDD2-4C2B-A762BB4C0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58" y="3429000"/>
            <a:ext cx="8955800" cy="287146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F1A67-A4CB-A4AB-496F-4C648E31CCE2}"/>
              </a:ext>
            </a:extLst>
          </p:cNvPr>
          <p:cNvSpPr/>
          <p:nvPr/>
        </p:nvSpPr>
        <p:spPr>
          <a:xfrm>
            <a:off x="7147043" y="4138702"/>
            <a:ext cx="3670300" cy="1987511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en-US" b="1" dirty="0">
                <a:solidFill>
                  <a:schemeClr val="tx1"/>
                </a:solidFill>
              </a:rPr>
              <a:t>a 9% increase in adult social care caseloads by March 2028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schemeClr val="tx1"/>
                </a:solidFill>
              </a:rPr>
              <a:t>equivalent to an additional </a:t>
            </a:r>
            <a:r>
              <a:rPr lang="en-US" b="1" dirty="0">
                <a:solidFill>
                  <a:schemeClr val="tx1"/>
                </a:solidFill>
              </a:rPr>
              <a:t>873 patients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Outpacing population growth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Arrow: Striped Right 8">
            <a:extLst>
              <a:ext uri="{FF2B5EF4-FFF2-40B4-BE49-F238E27FC236}">
                <a16:creationId xmlns:a16="http://schemas.microsoft.com/office/drawing/2014/main" id="{9CB8A52A-B0F1-1E23-C689-52259A9470A8}"/>
              </a:ext>
            </a:extLst>
          </p:cNvPr>
          <p:cNvSpPr/>
          <p:nvPr/>
        </p:nvSpPr>
        <p:spPr>
          <a:xfrm>
            <a:off x="5714999" y="4399476"/>
            <a:ext cx="1073150" cy="927100"/>
          </a:xfrm>
          <a:prstGeom prst="stripedRightArrow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1198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DF40C5-C748-844D-8734-8BCAB63A4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DE000A8-171C-7238-74E1-52023EB10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7799DD-1524-2212-3333-EEBF3BF92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800" dirty="0"/>
              <a:t>Integrated Community System Approach for Adults with Complex Needs </a:t>
            </a:r>
            <a:br>
              <a:rPr lang="en-GB" sz="2800" dirty="0"/>
            </a:br>
            <a:r>
              <a:rPr lang="en-GB" sz="2800" dirty="0"/>
              <a:t>Carmarthenshire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 descr="A black background with a red and white circle&#10;&#10;AI-generated content may be incorrect.">
            <a:extLst>
              <a:ext uri="{FF2B5EF4-FFF2-40B4-BE49-F238E27FC236}">
                <a16:creationId xmlns:a16="http://schemas.microsoft.com/office/drawing/2014/main" id="{75B90A32-3CD9-7711-C37C-961A2ABE03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" b="6534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F67C13C-480B-8EDA-2CF6-417575FF0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857AF63E-6662-5245-B47C-E66C20113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01DF591-BB18-E04D-A2FC-AC65A8344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DE1FC4F-8312-5F7B-9ED9-B4C08E556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8455895-C8E5-7FC4-D371-592E9F007D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FAFDDD9-C9FC-7076-69C7-BA821FD2F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4580785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2000" dirty="0"/>
              <a:t>Case Study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767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EA5ED-6D96-FEEA-99F6-C2DAD5C6E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5753"/>
          </a:xfrm>
        </p:spPr>
        <p:txBody>
          <a:bodyPr/>
          <a:lstStyle/>
          <a:p>
            <a:r>
              <a:rPr lang="en-GB" dirty="0"/>
              <a:t>Carmarthenshire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2DA9AC-687E-BF9E-7DF7-73FC128945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11068"/>
          <a:stretch/>
        </p:blipFill>
        <p:spPr>
          <a:xfrm>
            <a:off x="838200" y="1615881"/>
            <a:ext cx="3510776" cy="334641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56187-EA39-163E-AC31-07677FA61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6537" y="1253331"/>
            <a:ext cx="7170234" cy="5136318"/>
          </a:xfrm>
        </p:spPr>
        <p:txBody>
          <a:bodyPr>
            <a:normAutofit/>
          </a:bodyPr>
          <a:lstStyle/>
          <a:p>
            <a:r>
              <a:rPr lang="en-GB" sz="2000" dirty="0"/>
              <a:t>Population 180, 000</a:t>
            </a:r>
          </a:p>
          <a:p>
            <a:r>
              <a:rPr lang="en-GB" sz="2000" dirty="0"/>
              <a:t>Population Needs Assessment</a:t>
            </a:r>
          </a:p>
          <a:p>
            <a:pPr lvl="1"/>
            <a:r>
              <a:rPr lang="en-GB" sz="2000" dirty="0"/>
              <a:t>24% &gt; 65s</a:t>
            </a:r>
          </a:p>
          <a:p>
            <a:pPr lvl="1"/>
            <a:r>
              <a:rPr lang="en-GB" sz="2000" dirty="0"/>
              <a:t>Rural and Post Industrial (Top 1% Most Deprived Areas in Wales)</a:t>
            </a:r>
          </a:p>
          <a:p>
            <a:pPr lvl="1"/>
            <a:r>
              <a:rPr lang="en-GB" sz="2000" dirty="0"/>
              <a:t>Frailty and Complexity</a:t>
            </a:r>
          </a:p>
          <a:p>
            <a:r>
              <a:rPr lang="en-GB" sz="2000" dirty="0"/>
              <a:t>Section 33 Agreement since 2009 – MOU for Adults living with Phys. Disabilities / Sensory Impairment and Older People</a:t>
            </a:r>
          </a:p>
          <a:p>
            <a:r>
              <a:rPr lang="en-GB" sz="2000" dirty="0"/>
              <a:t>Integrated Management Structure</a:t>
            </a:r>
          </a:p>
          <a:p>
            <a:r>
              <a:rPr lang="en-GB" sz="2000" dirty="0"/>
              <a:t>Compact with the Population – What Matters</a:t>
            </a:r>
          </a:p>
          <a:p>
            <a:pPr lvl="1"/>
            <a:r>
              <a:rPr lang="en-GB" sz="2000" dirty="0"/>
              <a:t>Help to Help Yourself</a:t>
            </a:r>
          </a:p>
          <a:p>
            <a:pPr lvl="1"/>
            <a:r>
              <a:rPr lang="en-GB" sz="2000" dirty="0"/>
              <a:t>Help When you Need It</a:t>
            </a:r>
          </a:p>
          <a:p>
            <a:pPr lvl="1"/>
            <a:r>
              <a:rPr lang="en-GB" sz="2000" dirty="0"/>
              <a:t>Ongoing Help When you Need It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8683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AE929-DBD1-8D21-812E-667A4A936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39207"/>
          </a:xfrm>
        </p:spPr>
        <p:txBody>
          <a:bodyPr/>
          <a:lstStyle/>
          <a:p>
            <a:r>
              <a:rPr lang="en-GB" dirty="0"/>
              <a:t>Population Outcome?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B9672-C526-D194-51D0-563D83EC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298"/>
            <a:ext cx="10515600" cy="4827665"/>
          </a:xfrm>
        </p:spPr>
        <p:txBody>
          <a:bodyPr/>
          <a:lstStyle/>
          <a:p>
            <a:r>
              <a:rPr lang="en-GB" dirty="0"/>
              <a:t>Well and Independent in their own Home (What Matters)</a:t>
            </a:r>
          </a:p>
          <a:p>
            <a:r>
              <a:rPr lang="en-GB" dirty="0"/>
              <a:t>Population Outcome Indicator - Independence</a:t>
            </a:r>
          </a:p>
          <a:p>
            <a:r>
              <a:rPr lang="en-GB" dirty="0"/>
              <a:t>Proxy Measures of Independence?</a:t>
            </a:r>
          </a:p>
          <a:p>
            <a:pPr lvl="1"/>
            <a:r>
              <a:rPr lang="en-GB" dirty="0"/>
              <a:t>Home not Hospital and Residential / Nursing Care </a:t>
            </a:r>
          </a:p>
          <a:p>
            <a:pPr lvl="1"/>
            <a:r>
              <a:rPr lang="en-GB" dirty="0"/>
              <a:t>Commissioned Care per 100k population </a:t>
            </a:r>
          </a:p>
          <a:p>
            <a:r>
              <a:rPr lang="en-GB" dirty="0"/>
              <a:t>System Outcomes…</a:t>
            </a:r>
          </a:p>
          <a:p>
            <a:r>
              <a:rPr lang="en-GB" dirty="0"/>
              <a:t>Healthy Days at Home 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46408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1177" y="293068"/>
            <a:ext cx="11529646" cy="6237272"/>
            <a:chOff x="0" y="0"/>
            <a:chExt cx="4554922" cy="24641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4922" cy="2464108"/>
            </a:xfrm>
            <a:custGeom>
              <a:avLst/>
              <a:gdLst/>
              <a:ahLst/>
              <a:cxnLst/>
              <a:rect l="l" t="t" r="r" b="b"/>
              <a:pathLst>
                <a:path w="4554922" h="2464108">
                  <a:moveTo>
                    <a:pt x="0" y="0"/>
                  </a:moveTo>
                  <a:lnTo>
                    <a:pt x="4554922" y="0"/>
                  </a:lnTo>
                  <a:lnTo>
                    <a:pt x="4554922" y="2464108"/>
                  </a:lnTo>
                  <a:lnTo>
                    <a:pt x="0" y="246410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5022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</a:pPr>
              <a:endParaRPr sz="1200"/>
            </a:p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47390" y="562723"/>
            <a:ext cx="10670575" cy="6002209"/>
          </a:xfrm>
          <a:custGeom>
            <a:avLst/>
            <a:gdLst/>
            <a:ahLst/>
            <a:cxnLst/>
            <a:rect l="l" t="t" r="r" b="b"/>
            <a:pathLst>
              <a:path w="16005862" h="9003313">
                <a:moveTo>
                  <a:pt x="0" y="0"/>
                </a:moveTo>
                <a:lnTo>
                  <a:pt x="16005862" y="0"/>
                </a:lnTo>
                <a:lnTo>
                  <a:pt x="16005862" y="9003313"/>
                </a:lnTo>
                <a:lnTo>
                  <a:pt x="0" y="90033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0"/>
            </a:stretch>
          </a:blipFill>
        </p:spPr>
        <p:txBody>
          <a:bodyPr/>
          <a:lstStyle/>
          <a:p>
            <a:endParaRPr lang="en-GB" sz="1200" dirty="0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49319B86-6C06-27FE-52B2-ABFB5D0F5ADA}"/>
              </a:ext>
            </a:extLst>
          </p:cNvPr>
          <p:cNvSpPr/>
          <p:nvPr/>
        </p:nvSpPr>
        <p:spPr>
          <a:xfrm>
            <a:off x="2519378" y="3755564"/>
            <a:ext cx="457200" cy="66040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CFEBBD-3CBD-7F9E-9A7D-59FB3DFC5E2D}"/>
              </a:ext>
            </a:extLst>
          </p:cNvPr>
          <p:cNvSpPr txBox="1"/>
          <p:nvPr/>
        </p:nvSpPr>
        <p:spPr>
          <a:xfrm>
            <a:off x="2173249" y="3235210"/>
            <a:ext cx="139442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b="1" dirty="0">
                <a:latin typeface="Calibri" panose="020F0502020204030204" pitchFamily="34" charset="0"/>
                <a:ea typeface="Aptos" panose="020B0004020202020204" pitchFamily="34" charset="0"/>
              </a:rPr>
              <a:t>ICF/ Integrated CRT’s </a:t>
            </a:r>
            <a:endParaRPr lang="en-GB" sz="1067" b="1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C9F8BB8F-CA40-127A-B38C-12A66852850B}"/>
              </a:ext>
            </a:extLst>
          </p:cNvPr>
          <p:cNvSpPr/>
          <p:nvPr/>
        </p:nvSpPr>
        <p:spPr>
          <a:xfrm>
            <a:off x="7264400" y="3755564"/>
            <a:ext cx="457200" cy="66040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C46AD8-0FD4-CE23-723E-D9BBC99B64F7}"/>
              </a:ext>
            </a:extLst>
          </p:cNvPr>
          <p:cNvSpPr txBox="1"/>
          <p:nvPr/>
        </p:nvSpPr>
        <p:spPr>
          <a:xfrm>
            <a:off x="6830336" y="3102436"/>
            <a:ext cx="1600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b="1" dirty="0"/>
              <a:t>Fully Integrated IAA/MDT/Delta Connect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8A6B04F0-D4C5-E419-8BD4-798E6FE99DC1}"/>
              </a:ext>
            </a:extLst>
          </p:cNvPr>
          <p:cNvSpPr/>
          <p:nvPr/>
        </p:nvSpPr>
        <p:spPr>
          <a:xfrm>
            <a:off x="5041901" y="3755564"/>
            <a:ext cx="457200" cy="660400"/>
          </a:xfrm>
          <a:prstGeom prst="down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CD5B18-7199-2E36-2A2D-C40087622EBA}"/>
              </a:ext>
            </a:extLst>
          </p:cNvPr>
          <p:cNvSpPr txBox="1"/>
          <p:nvPr/>
        </p:nvSpPr>
        <p:spPr>
          <a:xfrm>
            <a:off x="4329423" y="3102436"/>
            <a:ext cx="1600200" cy="584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67" b="1" dirty="0"/>
              <a:t>Delta Wellbeing Established &amp; Delta Connect Model (RIF)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C0B31A4-634E-16C3-6627-197C3458462D}"/>
              </a:ext>
            </a:extLst>
          </p:cNvPr>
          <p:cNvSpPr txBox="1"/>
          <p:nvPr/>
        </p:nvSpPr>
        <p:spPr>
          <a:xfrm>
            <a:off x="6356196" y="2308302"/>
            <a:ext cx="5798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CV-19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C358840-533D-A598-5275-2683A1F1A5BC}"/>
              </a:ext>
            </a:extLst>
          </p:cNvPr>
          <p:cNvCxnSpPr>
            <a:cxnSpLocks/>
          </p:cNvCxnSpPr>
          <p:nvPr/>
        </p:nvCxnSpPr>
        <p:spPr>
          <a:xfrm flipV="1">
            <a:off x="4329423" y="2127772"/>
            <a:ext cx="3163577" cy="31133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70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5600" y="197101"/>
            <a:ext cx="11480800" cy="6381499"/>
            <a:chOff x="0" y="-38100"/>
            <a:chExt cx="4554922" cy="2522770"/>
          </a:xfrm>
        </p:grpSpPr>
        <p:sp>
          <p:nvSpPr>
            <p:cNvPr id="3" name="Freeform 3"/>
            <p:cNvSpPr/>
            <p:nvPr/>
          </p:nvSpPr>
          <p:spPr>
            <a:xfrm>
              <a:off x="0" y="-5979"/>
              <a:ext cx="4554922" cy="2490649"/>
            </a:xfrm>
            <a:custGeom>
              <a:avLst/>
              <a:gdLst/>
              <a:ahLst/>
              <a:cxnLst/>
              <a:rect l="l" t="t" r="r" b="b"/>
              <a:pathLst>
                <a:path w="4554922" h="2484670">
                  <a:moveTo>
                    <a:pt x="0" y="0"/>
                  </a:moveTo>
                  <a:lnTo>
                    <a:pt x="4554922" y="0"/>
                  </a:lnTo>
                  <a:lnTo>
                    <a:pt x="4554922" y="2484670"/>
                  </a:lnTo>
                  <a:lnTo>
                    <a:pt x="0" y="24846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 sz="120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554922" cy="252277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D10DC44-891F-D31A-7E7E-8C6D2B42864C}"/>
              </a:ext>
            </a:extLst>
          </p:cNvPr>
          <p:cNvSpPr txBox="1"/>
          <p:nvPr/>
        </p:nvSpPr>
        <p:spPr>
          <a:xfrm>
            <a:off x="355600" y="1912056"/>
            <a:ext cx="11480800" cy="2324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94320" lvl="1">
              <a:lnSpc>
                <a:spcPts val="252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 Bold"/>
                <a:cs typeface="Nourd Bold"/>
                <a:sym typeface="Nourd Bold"/>
              </a:rPr>
              <a:t>NHS		£5.14 million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"/>
                <a:cs typeface="Nourd"/>
                <a:sym typeface="Nourd"/>
              </a:rPr>
              <a:t> 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"/>
                <a:cs typeface="Nourd"/>
                <a:sym typeface="Nourd"/>
              </a:rPr>
              <a:t>from reduced hospital bed days</a:t>
            </a:r>
          </a:p>
          <a:p>
            <a:pPr>
              <a:lnSpc>
                <a:spcPts val="252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Nourd" panose="020B0604020202020204" charset="0"/>
              <a:ea typeface="Nourd"/>
              <a:cs typeface="Nourd"/>
              <a:sym typeface="Nourd"/>
            </a:endParaRPr>
          </a:p>
          <a:p>
            <a:pPr marL="194320" lvl="1">
              <a:lnSpc>
                <a:spcPts val="252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 Bold"/>
                <a:cs typeface="Nourd Bold"/>
                <a:sym typeface="Nourd Bold"/>
              </a:rPr>
              <a:t>Social Care	£2.49 millio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"/>
                <a:cs typeface="Nourd"/>
                <a:sym typeface="Nourd"/>
              </a:rPr>
              <a:t>n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"/>
                <a:cs typeface="Nourd"/>
                <a:sym typeface="Nourd"/>
              </a:rPr>
              <a:t> through prevention of increased care hours on discharge</a:t>
            </a:r>
          </a:p>
          <a:p>
            <a:pPr>
              <a:lnSpc>
                <a:spcPts val="252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Nourd" panose="020B0604020202020204" charset="0"/>
              <a:ea typeface="Nourd"/>
              <a:cs typeface="Nourd"/>
              <a:sym typeface="Nourd"/>
            </a:endParaRPr>
          </a:p>
          <a:p>
            <a:pPr marL="194320" lvl="1">
              <a:lnSpc>
                <a:spcPts val="252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 Bold"/>
                <a:cs typeface="Nourd Bold"/>
                <a:sym typeface="Nourd Bold"/>
              </a:rPr>
              <a:t>WAST		£611,610 worth of reductions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"/>
                <a:cs typeface="Nourd"/>
                <a:sym typeface="Nourd"/>
              </a:rPr>
              <a:t> in ambulance conveyance and emergency response costs</a:t>
            </a:r>
          </a:p>
          <a:p>
            <a:pPr>
              <a:lnSpc>
                <a:spcPts val="2520"/>
              </a:lnSpc>
            </a:pPr>
            <a:endParaRPr lang="en-US" sz="2000" dirty="0">
              <a:solidFill>
                <a:schemeClr val="tx2">
                  <a:lumMod val="75000"/>
                </a:schemeClr>
              </a:solidFill>
              <a:latin typeface="Nourd" panose="020B0604020202020204" charset="0"/>
              <a:ea typeface="Nourd"/>
              <a:cs typeface="Nourd"/>
              <a:sym typeface="Nourd"/>
            </a:endParaRPr>
          </a:p>
          <a:p>
            <a:pPr marL="194320" lvl="1">
              <a:lnSpc>
                <a:spcPts val="252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 Bold"/>
                <a:cs typeface="Nourd Bold"/>
                <a:sym typeface="Nourd Bold"/>
              </a:rPr>
              <a:t>ROI of 467%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"/>
                <a:cs typeface="Nourd"/>
                <a:sym typeface="Nourd"/>
              </a:rPr>
              <a:t> 	</a:t>
            </a:r>
            <a:r>
              <a:rPr lang="en-GB" sz="2000" dirty="0">
                <a:solidFill>
                  <a:schemeClr val="tx2">
                    <a:lumMod val="75000"/>
                  </a:schemeClr>
                </a:solidFill>
                <a:latin typeface="Nourd" panose="020B0604020202020204" charset="0"/>
                <a:ea typeface="Nourd"/>
                <a:cs typeface="Nourd"/>
                <a:sym typeface="Nourd"/>
              </a:rPr>
              <a:t>unlocking non-cashable gains by optimising finite health and care resources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Nourd"/>
              <a:ea typeface="Nourd"/>
              <a:cs typeface="Nourd"/>
              <a:sym typeface="Nourd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E121BA9-E66B-7E54-5E98-35D86615072F}"/>
              </a:ext>
            </a:extLst>
          </p:cNvPr>
          <p:cNvSpPr txBox="1"/>
          <p:nvPr/>
        </p:nvSpPr>
        <p:spPr>
          <a:xfrm>
            <a:off x="558800" y="431800"/>
            <a:ext cx="6096000" cy="6572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667"/>
              </a:lnSpc>
            </a:pPr>
            <a:r>
              <a:rPr lang="en-US" sz="3334" b="1" dirty="0">
                <a:solidFill>
                  <a:srgbClr val="1F2B5B"/>
                </a:solidFill>
                <a:latin typeface="Nourd Heavy"/>
                <a:ea typeface="Nourd Heavy"/>
                <a:cs typeface="Nourd Heavy"/>
                <a:sym typeface="Nourd Heavy"/>
              </a:rPr>
              <a:t>Is it worth it?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0C2E88-1F14-CCD7-2606-F14F60934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7ED8921-7142-8278-C2E6-4F84DF13D0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C9014-B274-2171-7C2B-5A58F8764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800" dirty="0">
                <a:solidFill>
                  <a:schemeClr val="tx2"/>
                </a:solidFill>
              </a:rPr>
              <a:t>The approach in Cardiff and Vale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" name="Picture 2" descr="A black background with a red and white circle&#10;&#10;AI-generated content may be incorrect.">
            <a:extLst>
              <a:ext uri="{FF2B5EF4-FFF2-40B4-BE49-F238E27FC236}">
                <a16:creationId xmlns:a16="http://schemas.microsoft.com/office/drawing/2014/main" id="{2859AB24-2BA3-9A35-4386-B43E7DD974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" b="6534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61ACA68-8631-7A23-6880-656C09F147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9CACED-D7F5-E87C-81C6-1A5F01C382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92FE5AF-0DF6-A4D5-D215-C57D7E0FAB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47621B-8003-A1C1-3316-9A6E88C682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4DFE5F5-E8CC-1FA0-8F48-654FD822E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44EBBA-F396-1613-D982-B4A9FE26A7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4580785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 sz="2000" dirty="0"/>
              <a:t>Case Study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840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n by Stacy Lowe on Halloween | Wizard of oz movie, Wizard of oz ...">
            <a:extLst>
              <a:ext uri="{FF2B5EF4-FFF2-40B4-BE49-F238E27FC236}">
                <a16:creationId xmlns:a16="http://schemas.microsoft.com/office/drawing/2014/main" id="{8098D63A-A775-49CA-C29B-4E167BB45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057" y="0"/>
            <a:ext cx="3756944" cy="29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5117BAF-F1D1-2313-D441-67F292ABB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69901"/>
          </a:xfrm>
        </p:spPr>
        <p:txBody>
          <a:bodyPr>
            <a:no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Our journey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F1E6064-3CCA-AF26-7E32-61DA6D4A6B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1966"/>
            <a:ext cx="7742035" cy="1089062"/>
          </a:xfrm>
        </p:spPr>
        <p:txBody>
          <a:bodyPr>
            <a:normAutofit/>
          </a:bodyPr>
          <a:lstStyle/>
          <a:p>
            <a:pPr marL="0" indent="0">
              <a:spcBef>
                <a:spcPts val="575"/>
              </a:spcBef>
              <a:buNone/>
            </a:pPr>
            <a:r>
              <a:rPr lang="en-US" sz="1800" b="1" spc="-30" dirty="0">
                <a:solidFill>
                  <a:srgbClr val="00997A"/>
                </a:solidFill>
                <a:effectLst/>
                <a:ea typeface="Aller Light"/>
                <a:cs typeface="Aller Light"/>
              </a:rPr>
              <a:t>RPB Joint Area Plan 23-28 commitment:</a:t>
            </a:r>
          </a:p>
          <a:p>
            <a:pPr marL="0" indent="0">
              <a:lnSpc>
                <a:spcPct val="95000"/>
              </a:lnSpc>
              <a:spcBef>
                <a:spcPts val="425"/>
              </a:spcBef>
              <a:buNone/>
            </a:pPr>
            <a:r>
              <a:rPr lang="en-US" sz="1800" dirty="0">
                <a:effectLst/>
                <a:ea typeface="Aller Light"/>
                <a:cs typeface="Aller Light"/>
              </a:rPr>
              <a:t>@home programme  - delivery of </a:t>
            </a:r>
            <a:r>
              <a:rPr lang="en-US" sz="1800" dirty="0">
                <a:ea typeface="Aller Light"/>
                <a:cs typeface="Aller Light"/>
              </a:rPr>
              <a:t>a</a:t>
            </a:r>
            <a:r>
              <a:rPr lang="en-US" sz="1800" dirty="0">
                <a:effectLst/>
                <a:ea typeface="Aller Light"/>
                <a:cs typeface="Aller Light"/>
              </a:rPr>
              <a:t>n</a:t>
            </a:r>
            <a:r>
              <a:rPr lang="en-US" sz="1800" spc="-55" dirty="0">
                <a:effectLst/>
                <a:ea typeface="Aller Light"/>
                <a:cs typeface="Aller Light"/>
              </a:rPr>
              <a:t> </a:t>
            </a:r>
            <a:r>
              <a:rPr lang="en-US" sz="1800" dirty="0">
                <a:effectLst/>
                <a:ea typeface="Aller Light"/>
                <a:cs typeface="Aller Light"/>
              </a:rPr>
              <a:t>Integrated</a:t>
            </a:r>
            <a:r>
              <a:rPr lang="en-US" sz="1800" spc="-50" dirty="0">
                <a:effectLst/>
                <a:ea typeface="Aller Light"/>
                <a:cs typeface="Aller Light"/>
              </a:rPr>
              <a:t> </a:t>
            </a:r>
            <a:r>
              <a:rPr lang="en-US" sz="1800" dirty="0">
                <a:effectLst/>
                <a:ea typeface="Aller Light"/>
                <a:cs typeface="Aller Light"/>
              </a:rPr>
              <a:t>Community</a:t>
            </a:r>
            <a:r>
              <a:rPr lang="en-US" sz="1800" spc="-55" dirty="0">
                <a:effectLst/>
                <a:ea typeface="Aller Light"/>
                <a:cs typeface="Aller Light"/>
              </a:rPr>
              <a:t> </a:t>
            </a:r>
            <a:r>
              <a:rPr lang="en-US" sz="1800" dirty="0">
                <a:effectLst/>
                <a:ea typeface="Aller Light"/>
                <a:cs typeface="Aller Light"/>
              </a:rPr>
              <a:t>Care</a:t>
            </a:r>
            <a:r>
              <a:rPr lang="en-US" sz="1800" spc="-50" dirty="0">
                <a:effectLst/>
                <a:ea typeface="Aller Light"/>
                <a:cs typeface="Aller Light"/>
              </a:rPr>
              <a:t> </a:t>
            </a:r>
            <a:r>
              <a:rPr lang="en-US" sz="1800" dirty="0">
                <a:effectLst/>
                <a:ea typeface="Aller Light"/>
                <a:cs typeface="Aller Light"/>
              </a:rPr>
              <a:t>System</a:t>
            </a:r>
            <a:r>
              <a:rPr lang="en-US" sz="1800" spc="-55" dirty="0">
                <a:effectLst/>
                <a:ea typeface="Aller Light"/>
                <a:cs typeface="Aller Light"/>
              </a:rPr>
              <a:t> </a:t>
            </a:r>
          </a:p>
          <a:p>
            <a:pPr marL="0" indent="0">
              <a:lnSpc>
                <a:spcPct val="95000"/>
              </a:lnSpc>
              <a:spcBef>
                <a:spcPts val="425"/>
              </a:spcBef>
              <a:buNone/>
            </a:pPr>
            <a:r>
              <a:rPr lang="en-US" sz="1400" dirty="0">
                <a:effectLst/>
                <a:ea typeface="Aller Light"/>
                <a:cs typeface="Aller Light"/>
              </a:rPr>
              <a:t>including</a:t>
            </a:r>
            <a:r>
              <a:rPr lang="en-US" sz="1400" spc="-50" dirty="0">
                <a:effectLst/>
                <a:ea typeface="Aller Light"/>
                <a:cs typeface="Aller Light"/>
              </a:rPr>
              <a:t> </a:t>
            </a:r>
            <a:r>
              <a:rPr lang="en-US" sz="1400" dirty="0">
                <a:effectLst/>
                <a:ea typeface="Aller Light"/>
                <a:cs typeface="Aller Light"/>
              </a:rPr>
              <a:t>key</a:t>
            </a:r>
            <a:r>
              <a:rPr lang="en-US" sz="1400" spc="-55" dirty="0">
                <a:effectLst/>
                <a:ea typeface="Aller Light"/>
                <a:cs typeface="Aller Light"/>
              </a:rPr>
              <a:t> </a:t>
            </a:r>
            <a:r>
              <a:rPr lang="en-US" sz="1400" dirty="0">
                <a:effectLst/>
                <a:ea typeface="Aller Light"/>
                <a:cs typeface="Aller Light"/>
              </a:rPr>
              <a:t>enablers:</a:t>
            </a:r>
            <a:r>
              <a:rPr lang="en-US" sz="1400" spc="-55" dirty="0">
                <a:effectLst/>
                <a:ea typeface="Aller Light"/>
                <a:cs typeface="Aller Light"/>
              </a:rPr>
              <a:t> </a:t>
            </a:r>
            <a:r>
              <a:rPr lang="en-US" sz="1400" dirty="0">
                <a:effectLst/>
                <a:ea typeface="Aller Light"/>
                <a:cs typeface="Aller Light"/>
              </a:rPr>
              <a:t>an </a:t>
            </a:r>
            <a:r>
              <a:rPr lang="en-US" sz="1400" spc="-20" dirty="0">
                <a:effectLst/>
                <a:ea typeface="Aller Light"/>
                <a:cs typeface="Aller Light"/>
              </a:rPr>
              <a:t>integrated</a:t>
            </a:r>
            <a:r>
              <a:rPr lang="en-US" sz="1400" spc="-50" dirty="0">
                <a:effectLst/>
                <a:ea typeface="Aller Light"/>
                <a:cs typeface="Aller Light"/>
              </a:rPr>
              <a:t> </a:t>
            </a:r>
            <a:r>
              <a:rPr lang="en-US" sz="1400" spc="-20" dirty="0">
                <a:effectLst/>
                <a:ea typeface="Aller Light"/>
                <a:cs typeface="Aller Light"/>
              </a:rPr>
              <a:t>workforce,</a:t>
            </a:r>
            <a:r>
              <a:rPr lang="en-US" sz="1400" spc="-40" dirty="0">
                <a:effectLst/>
                <a:ea typeface="Aller Light"/>
                <a:cs typeface="Aller Light"/>
              </a:rPr>
              <a:t> </a:t>
            </a:r>
            <a:r>
              <a:rPr lang="en-US" sz="1400" spc="-20" dirty="0">
                <a:effectLst/>
                <a:ea typeface="Aller Light"/>
                <a:cs typeface="Aller Light"/>
              </a:rPr>
              <a:t>integrated</a:t>
            </a:r>
            <a:r>
              <a:rPr lang="en-US" sz="1400" spc="-40" dirty="0">
                <a:effectLst/>
                <a:ea typeface="Aller Light"/>
                <a:cs typeface="Aller Light"/>
              </a:rPr>
              <a:t> </a:t>
            </a:r>
            <a:r>
              <a:rPr lang="en-US" sz="1400" spc="-20" dirty="0">
                <a:effectLst/>
                <a:ea typeface="Aller Light"/>
                <a:cs typeface="Aller Light"/>
              </a:rPr>
              <a:t>care</a:t>
            </a:r>
            <a:r>
              <a:rPr lang="en-US" sz="1400" spc="-40" dirty="0">
                <a:effectLst/>
                <a:ea typeface="Aller Light"/>
                <a:cs typeface="Aller Light"/>
              </a:rPr>
              <a:t> </a:t>
            </a:r>
            <a:r>
              <a:rPr lang="en-US" sz="1400" spc="-20" dirty="0">
                <a:effectLst/>
                <a:ea typeface="Aller Light"/>
                <a:cs typeface="Aller Light"/>
              </a:rPr>
              <a:t>records</a:t>
            </a:r>
            <a:r>
              <a:rPr lang="en-US" sz="1400" spc="-40" dirty="0">
                <a:effectLst/>
                <a:ea typeface="Aller Light"/>
                <a:cs typeface="Aller Light"/>
              </a:rPr>
              <a:t> </a:t>
            </a:r>
            <a:r>
              <a:rPr lang="en-US" sz="1400" spc="-20" dirty="0">
                <a:effectLst/>
                <a:ea typeface="Aller Light"/>
                <a:cs typeface="Aller Light"/>
              </a:rPr>
              <a:t>and</a:t>
            </a:r>
            <a:r>
              <a:rPr lang="en-US" sz="1400" dirty="0">
                <a:effectLst/>
                <a:ea typeface="Aller Light"/>
                <a:cs typeface="Aller Light"/>
              </a:rPr>
              <a:t> Business</a:t>
            </a:r>
            <a:r>
              <a:rPr lang="en-US" sz="1400" spc="-50" dirty="0">
                <a:effectLst/>
                <a:ea typeface="Aller Light"/>
                <a:cs typeface="Aller Light"/>
              </a:rPr>
              <a:t> </a:t>
            </a:r>
            <a:r>
              <a:rPr lang="en-US" sz="1400" dirty="0">
                <a:effectLst/>
                <a:ea typeface="Aller Light"/>
                <a:cs typeface="Aller Light"/>
              </a:rPr>
              <a:t>Intelligence</a:t>
            </a:r>
            <a:endParaRPr lang="en-GB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42B95-A20B-E200-6E18-39C8A9A2B743}"/>
              </a:ext>
            </a:extLst>
          </p:cNvPr>
          <p:cNvSpPr txBox="1"/>
          <p:nvPr/>
        </p:nvSpPr>
        <p:spPr>
          <a:xfrm>
            <a:off x="838200" y="2183530"/>
            <a:ext cx="818204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997A"/>
                </a:solidFill>
              </a:rPr>
              <a:t>Alignment of the ambitions of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Six (actually 2!) Goals for Urgent and Emergency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Strategic Programme for Primary Care – Accelerated Cluster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Regional Integration Fund – new models of 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r>
              <a:rPr lang="en-GB" b="1" dirty="0">
                <a:solidFill>
                  <a:srgbClr val="00997A"/>
                </a:solidFill>
              </a:rPr>
              <a:t>C&amp;VUHB commitment</a:t>
            </a:r>
            <a:r>
              <a:rPr lang="en-GB" dirty="0"/>
              <a:t>…to develop into an Integrated Community Care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prevent avoidable harm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To mitigate growth in demand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Right thing to do for our population</a:t>
            </a:r>
          </a:p>
          <a:p>
            <a:endParaRPr lang="en-GB" dirty="0"/>
          </a:p>
          <a:p>
            <a:endParaRPr lang="en-GB" dirty="0"/>
          </a:p>
          <a:p>
            <a:pPr marL="2330450" indent="-285750"/>
            <a:r>
              <a:rPr lang="en-GB" b="1" dirty="0">
                <a:solidFill>
                  <a:srgbClr val="00997A"/>
                </a:solidFill>
              </a:rPr>
              <a:t>Building our confidence</a:t>
            </a:r>
          </a:p>
          <a:p>
            <a:pPr marL="2330450" indent="-285750">
              <a:buFont typeface="Arial" panose="020B0604020202020204" pitchFamily="34" charset="0"/>
              <a:buChar char="•"/>
            </a:pPr>
            <a:r>
              <a:rPr lang="en-GB" dirty="0"/>
              <a:t>Adopting the ‘rainbow’</a:t>
            </a:r>
          </a:p>
          <a:p>
            <a:pPr marL="2330450" indent="-285750">
              <a:buFont typeface="Arial" panose="020B0604020202020204" pitchFamily="34" charset="0"/>
              <a:buChar char="•"/>
            </a:pPr>
            <a:r>
              <a:rPr lang="en-GB" dirty="0"/>
              <a:t>SW Cluster model success</a:t>
            </a:r>
          </a:p>
          <a:p>
            <a:pPr marL="2330450" indent="-285750">
              <a:buFont typeface="Arial" panose="020B0604020202020204" pitchFamily="34" charset="0"/>
              <a:buChar char="•"/>
            </a:pPr>
            <a:r>
              <a:rPr lang="en-GB" dirty="0"/>
              <a:t>Safe@home success</a:t>
            </a:r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91CCE4-C84D-613D-7035-8CAA8EC0A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152" y="5484472"/>
            <a:ext cx="1831124" cy="129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8251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3DE2FC6-B2D7-4EBE-8EBE-D2E2977E059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1939622"/>
              </p:ext>
            </p:extLst>
          </p:nvPr>
        </p:nvGraphicFramePr>
        <p:xfrm>
          <a:off x="265114" y="958850"/>
          <a:ext cx="11816540" cy="4937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4576D90-416D-44A2-B069-CFED304E2937}"/>
              </a:ext>
            </a:extLst>
          </p:cNvPr>
          <p:cNvSpPr/>
          <p:nvPr/>
        </p:nvSpPr>
        <p:spPr>
          <a:xfrm>
            <a:off x="129396" y="2924355"/>
            <a:ext cx="3071003" cy="121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98474C3-950F-4722-A1EE-9E0F2ED633DA}"/>
              </a:ext>
            </a:extLst>
          </p:cNvPr>
          <p:cNvSpPr/>
          <p:nvPr/>
        </p:nvSpPr>
        <p:spPr>
          <a:xfrm>
            <a:off x="3200399" y="2924355"/>
            <a:ext cx="5926347" cy="121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9FD92E-52A3-4CAF-97DF-196FA970E720}"/>
              </a:ext>
            </a:extLst>
          </p:cNvPr>
          <p:cNvSpPr/>
          <p:nvPr/>
        </p:nvSpPr>
        <p:spPr>
          <a:xfrm>
            <a:off x="9262433" y="2924355"/>
            <a:ext cx="2932982" cy="12163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C61DE8-01ED-4B6D-8AE8-4A01D78CD8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379" y="329920"/>
            <a:ext cx="1831124" cy="12905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E1C930-1F40-404F-B9E9-CF8D8AC9F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48717" y="1299435"/>
            <a:ext cx="1514657" cy="6377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E43B433-55EB-457C-A799-B9B059085965}"/>
              </a:ext>
            </a:extLst>
          </p:cNvPr>
          <p:cNvSpPr txBox="1"/>
          <p:nvPr/>
        </p:nvSpPr>
        <p:spPr>
          <a:xfrm>
            <a:off x="2126170" y="253605"/>
            <a:ext cx="9740403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@home: building an integrated community care system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3713397-E907-4C5E-A735-2C0166757015}"/>
              </a:ext>
            </a:extLst>
          </p:cNvPr>
          <p:cNvSpPr/>
          <p:nvPr/>
        </p:nvSpPr>
        <p:spPr>
          <a:xfrm>
            <a:off x="4607369" y="3815729"/>
            <a:ext cx="3112406" cy="324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Enhanced Community Care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350DE24-5092-4E1D-9298-C43CB01614B6}"/>
              </a:ext>
            </a:extLst>
          </p:cNvPr>
          <p:cNvSpPr/>
          <p:nvPr/>
        </p:nvSpPr>
        <p:spPr>
          <a:xfrm>
            <a:off x="9106046" y="3805320"/>
            <a:ext cx="3112406" cy="324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Reducing time in hospital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1F8165B-7023-4213-9521-8D9502B6599F}"/>
              </a:ext>
            </a:extLst>
          </p:cNvPr>
          <p:cNvSpPr/>
          <p:nvPr/>
        </p:nvSpPr>
        <p:spPr>
          <a:xfrm>
            <a:off x="141111" y="3755219"/>
            <a:ext cx="3112406" cy="324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627E0E6-890B-4521-8199-3ACE8F625BCB}"/>
              </a:ext>
            </a:extLst>
          </p:cNvPr>
          <p:cNvSpPr/>
          <p:nvPr/>
        </p:nvSpPr>
        <p:spPr>
          <a:xfrm>
            <a:off x="184320" y="3755219"/>
            <a:ext cx="3112406" cy="3249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Connected Community Care</a:t>
            </a:r>
          </a:p>
        </p:txBody>
      </p:sp>
      <p:pic>
        <p:nvPicPr>
          <p:cNvPr id="3" name="Graphic 2" descr="Repeat">
            <a:extLst>
              <a:ext uri="{FF2B5EF4-FFF2-40B4-BE49-F238E27FC236}">
                <a16:creationId xmlns:a16="http://schemas.microsoft.com/office/drawing/2014/main" id="{54F2E030-3234-4DD8-A65D-5116246BFD0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8830403" y="2055620"/>
            <a:ext cx="590550" cy="619125"/>
          </a:xfrm>
          <a:prstGeom prst="rect">
            <a:avLst/>
          </a:prstGeom>
        </p:spPr>
      </p:pic>
      <p:sp>
        <p:nvSpPr>
          <p:cNvPr id="33" name="Arrow: Chevron 32">
            <a:extLst>
              <a:ext uri="{FF2B5EF4-FFF2-40B4-BE49-F238E27FC236}">
                <a16:creationId xmlns:a16="http://schemas.microsoft.com/office/drawing/2014/main" id="{5C55CDB8-8A49-4DEA-8369-47EF57C70D71}"/>
              </a:ext>
            </a:extLst>
          </p:cNvPr>
          <p:cNvSpPr/>
          <p:nvPr/>
        </p:nvSpPr>
        <p:spPr>
          <a:xfrm>
            <a:off x="267191" y="5099064"/>
            <a:ext cx="11807080" cy="681001"/>
          </a:xfrm>
          <a:prstGeom prst="chevron">
            <a:avLst/>
          </a:prstGeom>
          <a:gradFill flip="none" rotWithShape="1">
            <a:gsLst>
              <a:gs pos="0">
                <a:srgbClr val="92D050"/>
              </a:gs>
              <a:gs pos="60000">
                <a:schemeClr val="accent6"/>
              </a:gs>
              <a:gs pos="100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0"/>
            <a:endParaRPr lang="en-GB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15AD232-5511-4B4F-81B8-5383147D9EA9}"/>
              </a:ext>
            </a:extLst>
          </p:cNvPr>
          <p:cNvSpPr/>
          <p:nvPr/>
        </p:nvSpPr>
        <p:spPr>
          <a:xfrm>
            <a:off x="9000355" y="5383643"/>
            <a:ext cx="1310527" cy="509551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Community nursing</a:t>
            </a:r>
          </a:p>
        </p:txBody>
      </p:sp>
      <p:sp>
        <p:nvSpPr>
          <p:cNvPr id="145" name="Rectangle: Rounded Corners 144">
            <a:extLst>
              <a:ext uri="{FF2B5EF4-FFF2-40B4-BE49-F238E27FC236}">
                <a16:creationId xmlns:a16="http://schemas.microsoft.com/office/drawing/2014/main" id="{044A44C1-76D8-15F9-51EF-5BAB79771BFB}"/>
              </a:ext>
            </a:extLst>
          </p:cNvPr>
          <p:cNvSpPr/>
          <p:nvPr/>
        </p:nvSpPr>
        <p:spPr>
          <a:xfrm>
            <a:off x="10473565" y="5386068"/>
            <a:ext cx="1326410" cy="513412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End of Life care</a:t>
            </a:r>
            <a:endParaRPr lang="en-GB" sz="120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390" name="Rectangle: Rounded Corners 389">
            <a:extLst>
              <a:ext uri="{FF2B5EF4-FFF2-40B4-BE49-F238E27FC236}">
                <a16:creationId xmlns:a16="http://schemas.microsoft.com/office/drawing/2014/main" id="{7E667115-2183-81CF-DBB8-F459BA887D24}"/>
              </a:ext>
            </a:extLst>
          </p:cNvPr>
          <p:cNvSpPr/>
          <p:nvPr/>
        </p:nvSpPr>
        <p:spPr>
          <a:xfrm>
            <a:off x="7533504" y="5383642"/>
            <a:ext cx="1310527" cy="509551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Care and support</a:t>
            </a:r>
            <a:endParaRPr lang="en-GB" sz="12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221" name="Rectangle: Rounded Corners 1220">
            <a:extLst>
              <a:ext uri="{FF2B5EF4-FFF2-40B4-BE49-F238E27FC236}">
                <a16:creationId xmlns:a16="http://schemas.microsoft.com/office/drawing/2014/main" id="{510AD3DC-13B2-14FC-B05E-E94D4C51C13A}"/>
              </a:ext>
            </a:extLst>
          </p:cNvPr>
          <p:cNvSpPr/>
          <p:nvPr/>
        </p:nvSpPr>
        <p:spPr>
          <a:xfrm>
            <a:off x="4542654" y="5383642"/>
            <a:ext cx="1310527" cy="509551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Tec-enabled care</a:t>
            </a:r>
            <a:endParaRPr lang="en-GB" sz="12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222" name="Rectangle: Rounded Corners 1221">
            <a:extLst>
              <a:ext uri="{FF2B5EF4-FFF2-40B4-BE49-F238E27FC236}">
                <a16:creationId xmlns:a16="http://schemas.microsoft.com/office/drawing/2014/main" id="{CB6071E0-DA6A-86E5-537D-A0081EDE2CE6}"/>
              </a:ext>
            </a:extLst>
          </p:cNvPr>
          <p:cNvSpPr/>
          <p:nvPr/>
        </p:nvSpPr>
        <p:spPr>
          <a:xfrm>
            <a:off x="3066279" y="5383642"/>
            <a:ext cx="1310527" cy="509551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Information, Advice and Assistance</a:t>
            </a:r>
            <a:endParaRPr lang="en-GB" sz="12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223" name="Rectangle: Rounded Corners 1222">
            <a:extLst>
              <a:ext uri="{FF2B5EF4-FFF2-40B4-BE49-F238E27FC236}">
                <a16:creationId xmlns:a16="http://schemas.microsoft.com/office/drawing/2014/main" id="{2949AD2A-B8BF-EB3A-4B62-392ABF302996}"/>
              </a:ext>
            </a:extLst>
          </p:cNvPr>
          <p:cNvSpPr/>
          <p:nvPr/>
        </p:nvSpPr>
        <p:spPr>
          <a:xfrm>
            <a:off x="1580379" y="5383642"/>
            <a:ext cx="1310527" cy="509551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Housing and support</a:t>
            </a:r>
            <a:endParaRPr lang="en-GB" sz="12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440" name="Rectangle: Rounded Corners 1439">
            <a:extLst>
              <a:ext uri="{FF2B5EF4-FFF2-40B4-BE49-F238E27FC236}">
                <a16:creationId xmlns:a16="http://schemas.microsoft.com/office/drawing/2014/main" id="{F0957A37-BE54-7BC5-808D-A8E5B4B74051}"/>
              </a:ext>
            </a:extLst>
          </p:cNvPr>
          <p:cNvSpPr/>
          <p:nvPr/>
        </p:nvSpPr>
        <p:spPr>
          <a:xfrm>
            <a:off x="6057129" y="5383642"/>
            <a:ext cx="1310527" cy="509551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Reablement and therapy</a:t>
            </a:r>
            <a:endParaRPr lang="en-GB" sz="12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441" name="Rectangle: Rounded Corners 1440">
            <a:extLst>
              <a:ext uri="{FF2B5EF4-FFF2-40B4-BE49-F238E27FC236}">
                <a16:creationId xmlns:a16="http://schemas.microsoft.com/office/drawing/2014/main" id="{B5250975-A2F7-A7AA-C62D-993881ADA793}"/>
              </a:ext>
            </a:extLst>
          </p:cNvPr>
          <p:cNvSpPr/>
          <p:nvPr/>
        </p:nvSpPr>
        <p:spPr>
          <a:xfrm>
            <a:off x="151629" y="5383642"/>
            <a:ext cx="1310527" cy="509551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Vols and 3rd sector</a:t>
            </a:r>
            <a:endParaRPr lang="en-GB" sz="1200" dirty="0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183" name="Rectangle: Rounded Corners 182">
            <a:extLst>
              <a:ext uri="{FF2B5EF4-FFF2-40B4-BE49-F238E27FC236}">
                <a16:creationId xmlns:a16="http://schemas.microsoft.com/office/drawing/2014/main" id="{44845893-3C4A-E214-C97A-84A53427E409}"/>
              </a:ext>
            </a:extLst>
          </p:cNvPr>
          <p:cNvSpPr/>
          <p:nvPr/>
        </p:nvSpPr>
        <p:spPr>
          <a:xfrm>
            <a:off x="3609204" y="4955017"/>
            <a:ext cx="4891927" cy="290476"/>
          </a:xfrm>
          <a:prstGeom prst="roundRect">
            <a:avLst/>
          </a:prstGeom>
          <a:solidFill>
            <a:srgbClr val="F2F2F2">
              <a:alpha val="80000"/>
            </a:srgb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Cross-cutting services and functions</a:t>
            </a:r>
            <a:endParaRPr lang="en-GB" sz="1200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6832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A81D2-FDAE-13C4-93DD-9DFD04A53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Workshop agenda</a:t>
            </a:r>
            <a:br>
              <a:rPr lang="en-GB" dirty="0"/>
            </a:br>
            <a:r>
              <a:rPr lang="en-GB" sz="2800" dirty="0"/>
              <a:t>Council Chamber</a:t>
            </a:r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DD419D4-2B14-35B1-E6D4-32969591E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227585"/>
              </p:ext>
            </p:extLst>
          </p:nvPr>
        </p:nvGraphicFramePr>
        <p:xfrm>
          <a:off x="838200" y="1825625"/>
          <a:ext cx="525780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101">
                  <a:extLst>
                    <a:ext uri="{9D8B030D-6E8A-4147-A177-3AD203B41FA5}">
                      <a16:colId xmlns:a16="http://schemas.microsoft.com/office/drawing/2014/main" val="2637819701"/>
                    </a:ext>
                  </a:extLst>
                </a:gridCol>
                <a:gridCol w="4653699">
                  <a:extLst>
                    <a:ext uri="{9D8B030D-6E8A-4147-A177-3AD203B41FA5}">
                      <a16:colId xmlns:a16="http://schemas.microsoft.com/office/drawing/2014/main" val="33359875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370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Introductions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162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What is an ICCS and why bother?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GB" dirty="0"/>
                        <a:t>WG direction and ambition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117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What problem are we trying to solve?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495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GB" dirty="0"/>
                        <a:t>Carmarthenshire case study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302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What’s the approach in C&amp;V: phase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1818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Exploring the rainbow: opportunities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7298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dirty="0"/>
                        <a:t>Local communities keeping you well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40462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dirty="0"/>
                        <a:t>Health and social care routine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2600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dirty="0"/>
                        <a:t>Multi-prof increased support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82414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/>
                      <a:r>
                        <a:rPr lang="en-GB" dirty="0"/>
                        <a:t>Enhanced community care – complex needs or in crisis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22936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F5E10117-32CB-CDDC-40C9-6D94FD9919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009" y="1825625"/>
            <a:ext cx="5372606" cy="466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0541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BB99-1E9C-F776-6F89-71E38BCEF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sz="3200" b="1" dirty="0">
                <a:solidFill>
                  <a:srgbClr val="002060"/>
                </a:solidFill>
                <a:ea typeface="Calibri"/>
                <a:cs typeface="Calibri"/>
              </a:rPr>
              <a:t>Unlocking delivery: ICCS Phase 1</a:t>
            </a:r>
            <a:endParaRPr lang="en-GB" sz="3200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E1245-4E82-79ED-6491-C1DDEEA50A1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ea typeface="Calibri"/>
                <a:cs typeface="Calibri"/>
              </a:rPr>
              <a:t>4 workstreams</a:t>
            </a:r>
          </a:p>
          <a:p>
            <a:pPr marL="514350" indent="-514350">
              <a:buAutoNum type="arabicPeriod"/>
            </a:pPr>
            <a:r>
              <a:rPr lang="en-GB" sz="1600" dirty="0">
                <a:latin typeface="Aptos" panose="020B0004020202020204" pitchFamily="34" charset="0"/>
                <a:ea typeface="Calibri"/>
                <a:cs typeface="Calibri"/>
              </a:rPr>
              <a:t>Urgent Care Centre delivery</a:t>
            </a:r>
          </a:p>
          <a:p>
            <a:pPr marL="514350" indent="-514350">
              <a:buAutoNum type="arabicPeriod"/>
            </a:pPr>
            <a:r>
              <a:rPr lang="en-GB" sz="1600" dirty="0">
                <a:latin typeface="Aptos" panose="020B0004020202020204" pitchFamily="34" charset="0"/>
                <a:ea typeface="Calibri"/>
                <a:cs typeface="Calibri"/>
              </a:rPr>
              <a:t>Community hospitals care model</a:t>
            </a:r>
          </a:p>
          <a:p>
            <a:pPr marL="514350" indent="-514350">
              <a:buAutoNum type="arabicPeriod"/>
            </a:pPr>
            <a:r>
              <a:rPr lang="en-GB" sz="1600" dirty="0">
                <a:latin typeface="Aptos" panose="020B0004020202020204" pitchFamily="34" charset="0"/>
                <a:ea typeface="Calibri"/>
                <a:cs typeface="Calibri"/>
              </a:rPr>
              <a:t>Crisis response</a:t>
            </a:r>
          </a:p>
          <a:p>
            <a:pPr marL="514350" indent="-514350">
              <a:buAutoNum type="arabicPeriod"/>
            </a:pPr>
            <a:r>
              <a:rPr lang="en-GB" sz="1600" dirty="0">
                <a:latin typeface="Aptos" panose="020B0004020202020204" pitchFamily="34" charset="0"/>
                <a:ea typeface="Calibri"/>
                <a:cs typeface="Calibri"/>
              </a:rPr>
              <a:t>Connected communities</a:t>
            </a:r>
          </a:p>
          <a:p>
            <a:pPr marL="0" indent="0">
              <a:buNone/>
            </a:pPr>
            <a:endParaRPr lang="en-GB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  <a:ea typeface="Calibri"/>
                <a:cs typeface="Calibri"/>
              </a:rPr>
              <a:t>Governance </a:t>
            </a:r>
          </a:p>
          <a:p>
            <a:r>
              <a:rPr lang="en-GB" sz="1600" dirty="0">
                <a:latin typeface="Aptos" panose="020B0004020202020204" pitchFamily="34" charset="0"/>
                <a:ea typeface="Calibri"/>
                <a:cs typeface="Calibri"/>
              </a:rPr>
              <a:t>RPB oversight</a:t>
            </a:r>
          </a:p>
          <a:p>
            <a:r>
              <a:rPr lang="en-GB" sz="1600" dirty="0">
                <a:latin typeface="Aptos" panose="020B0004020202020204" pitchFamily="34" charset="0"/>
                <a:ea typeface="Calibri"/>
                <a:cs typeface="Calibri"/>
              </a:rPr>
              <a:t>Six Goals for U&amp;EC Delivery Board</a:t>
            </a:r>
          </a:p>
          <a:p>
            <a:r>
              <a:rPr lang="en-GB" sz="1600" dirty="0">
                <a:latin typeface="Aptos" panose="020B0004020202020204" pitchFamily="34" charset="0"/>
                <a:ea typeface="Calibri"/>
                <a:cs typeface="Calibri"/>
              </a:rPr>
              <a:t>6 monthly summit</a:t>
            </a:r>
          </a:p>
          <a:p>
            <a:pPr marL="0" indent="0">
              <a:buNone/>
            </a:pPr>
            <a:endParaRPr lang="en-GB" dirty="0">
              <a:ea typeface="Calibri"/>
              <a:cs typeface="Calibri"/>
            </a:endParaRPr>
          </a:p>
          <a:p>
            <a:pPr marL="0" indent="0">
              <a:buNone/>
            </a:pPr>
            <a:endParaRPr lang="en-GB" dirty="0">
              <a:ea typeface="Calibri"/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890C4-909B-1167-273F-F91EA8C11C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9" y="1600203"/>
            <a:ext cx="5847729" cy="4525963"/>
          </a:xfrm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002060"/>
                </a:solidFill>
              </a:rPr>
              <a:t>Clear deliverables</a:t>
            </a: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Transfer of Community Hospitals and Community Beds – October 2025</a:t>
            </a: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Develop an Urgent Treatment Centre (UTC) </a:t>
            </a: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Develop a Single Point of Access (SPOA) which aligns to existing </a:t>
            </a:r>
            <a:r>
              <a:rPr lang="en-GB" sz="1400" dirty="0" err="1">
                <a:effectLst/>
                <a:latin typeface="Aptos" panose="020B0004020202020204" pitchFamily="34" charset="0"/>
                <a:ea typeface="Aptos" panose="020B0004020202020204" pitchFamily="34" charset="0"/>
              </a:rPr>
              <a:t>SPoAs</a:t>
            </a:r>
            <a:endParaRPr lang="en-GB" sz="1400" dirty="0">
              <a:effectLst/>
              <a:latin typeface="Aptos" panose="020B0004020202020204" pitchFamily="34" charset="0"/>
              <a:ea typeface="Aptos" panose="020B0004020202020204" pitchFamily="34" charset="0"/>
            </a:endParaRP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Delayering of existing services with similar functions</a:t>
            </a: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Refine the benefits realisation and quantify ROI</a:t>
            </a: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Consider options to release resources to support the first phase of the ICCS model</a:t>
            </a: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Strengthen the partner leadership in the clusters to develop the Connected Community Care approach</a:t>
            </a:r>
          </a:p>
          <a:p>
            <a:pPr marL="357188" indent="-171450"/>
            <a:r>
              <a:rPr lang="en-GB" sz="1400" dirty="0">
                <a:effectLst/>
                <a:latin typeface="Aptos" panose="020B0004020202020204" pitchFamily="34" charset="0"/>
                <a:ea typeface="Aptos" panose="020B0004020202020204" pitchFamily="34" charset="0"/>
              </a:rPr>
              <a:t>Describe support required from the partner Execs to be able to progress delivery</a:t>
            </a:r>
          </a:p>
        </p:txBody>
      </p:sp>
    </p:spTree>
    <p:extLst>
      <p:ext uri="{BB962C8B-B14F-4D97-AF65-F5344CB8AC3E}">
        <p14:creationId xmlns:p14="http://schemas.microsoft.com/office/powerpoint/2010/main" val="28733241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D43DC4-349C-2C70-868B-C539DBD3F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" y="376237"/>
            <a:ext cx="10858500" cy="61055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8343997-C2BA-47C9-5F1C-44CE99B0B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We're not in Kansas anymore Toto...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EDBA6-BCCB-F9C5-6D09-0FD763264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Quality and experience of care needs to be better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Rising demand and cost needs to be addressed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Our system needs to be better attuned to people living with frailty</a:t>
            </a:r>
          </a:p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Balanced delivery model that embraces prevention in a very real way</a:t>
            </a:r>
          </a:p>
          <a:p>
            <a:endParaRPr lang="en-GB" dirty="0"/>
          </a:p>
          <a:p>
            <a:pPr marL="0" indent="0">
              <a:buNone/>
            </a:pPr>
            <a:endParaRPr lang="en-GB" sz="3200" dirty="0">
              <a:solidFill>
                <a:schemeClr val="bg1">
                  <a:lumMod val="95000"/>
                </a:schemeClr>
              </a:solidFill>
            </a:endParaRPr>
          </a:p>
          <a:p>
            <a:pPr marL="0" indent="0">
              <a:buNone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</a:rPr>
              <a:t>Let's go over the rainbow...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94256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5CD3-208E-14AE-17A6-FCE275B82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11808"/>
          </a:xfrm>
        </p:spPr>
        <p:txBody>
          <a:bodyPr>
            <a:normAutofit fontScale="90000"/>
          </a:bodyPr>
          <a:lstStyle/>
          <a:p>
            <a:r>
              <a:rPr lang="en-GB" dirty="0"/>
              <a:t>Your 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9E6D2-0196-667E-B24C-BB118D7AA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 dirty="0"/>
              <a:t>4 groups:  </a:t>
            </a:r>
          </a:p>
          <a:p>
            <a:pPr marL="0" indent="0">
              <a:buNone/>
            </a:pPr>
            <a:r>
              <a:rPr lang="en-GB" dirty="0"/>
              <a:t>each group to considering </a:t>
            </a:r>
          </a:p>
          <a:p>
            <a:pPr marL="0" indent="0">
              <a:buNone/>
            </a:pPr>
            <a:r>
              <a:rPr lang="en-GB" dirty="0"/>
              <a:t>1 part of the rainbow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0BBEB5-BDAB-A9E1-94C6-6B65338F9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50" y="2769030"/>
            <a:ext cx="3784996" cy="3407933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E2F8791C-73D3-AEDF-D0BA-12669B23FC2C}"/>
              </a:ext>
            </a:extLst>
          </p:cNvPr>
          <p:cNvSpPr/>
          <p:nvPr/>
        </p:nvSpPr>
        <p:spPr>
          <a:xfrm>
            <a:off x="2220686" y="3217588"/>
            <a:ext cx="866273" cy="680644"/>
          </a:xfrm>
          <a:prstGeom prst="star5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Star: 5 Points 7">
            <a:extLst>
              <a:ext uri="{FF2B5EF4-FFF2-40B4-BE49-F238E27FC236}">
                <a16:creationId xmlns:a16="http://schemas.microsoft.com/office/drawing/2014/main" id="{AD17FA73-4B62-F362-545F-D0042E3420F1}"/>
              </a:ext>
            </a:extLst>
          </p:cNvPr>
          <p:cNvSpPr/>
          <p:nvPr/>
        </p:nvSpPr>
        <p:spPr>
          <a:xfrm>
            <a:off x="2543821" y="4805756"/>
            <a:ext cx="302508" cy="303654"/>
          </a:xfrm>
          <a:prstGeom prst="star5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id="{37ABD611-D3FA-28B7-A9F2-50CA81FDFFA0}"/>
              </a:ext>
            </a:extLst>
          </p:cNvPr>
          <p:cNvSpPr/>
          <p:nvPr/>
        </p:nvSpPr>
        <p:spPr>
          <a:xfrm>
            <a:off x="3815729" y="4537624"/>
            <a:ext cx="928151" cy="790647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Graphic 10" descr="Question Mark with solid fill">
            <a:extLst>
              <a:ext uri="{FF2B5EF4-FFF2-40B4-BE49-F238E27FC236}">
                <a16:creationId xmlns:a16="http://schemas.microsoft.com/office/drawing/2014/main" id="{5E5999F3-820E-32EE-135A-5DA9FA9B47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69745" y="3086894"/>
            <a:ext cx="914400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F92DE0-31F6-2B6E-1DF1-B4E4CDEB1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7670" y="-545140"/>
            <a:ext cx="6096528" cy="3429297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B5FC06F-739C-BE31-3CB5-825131E3B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7265839"/>
              </p:ext>
            </p:extLst>
          </p:nvPr>
        </p:nvGraphicFramePr>
        <p:xfrm>
          <a:off x="5469623" y="3561282"/>
          <a:ext cx="6610082" cy="30514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7207465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5AEF0-C8FA-59C2-4C28-1C22AAD23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49B4BB6-AB61-0BA6-90E1-CEA431B74BE9}"/>
              </a:ext>
            </a:extLst>
          </p:cNvPr>
          <p:cNvSpPr/>
          <p:nvPr/>
        </p:nvSpPr>
        <p:spPr>
          <a:xfrm>
            <a:off x="2545237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easy to implement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9556ED9-CDDC-4A12-295B-3449415F2D28}"/>
              </a:ext>
            </a:extLst>
          </p:cNvPr>
          <p:cNvSpPr/>
          <p:nvPr/>
        </p:nvSpPr>
        <p:spPr>
          <a:xfrm>
            <a:off x="5473834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hard to do</a:t>
            </a: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0F5C6A3-7DD8-41E3-2ADE-45DD71ACB9EB}"/>
              </a:ext>
            </a:extLst>
          </p:cNvPr>
          <p:cNvSpPr/>
          <p:nvPr/>
        </p:nvSpPr>
        <p:spPr>
          <a:xfrm>
            <a:off x="2545237" y="3143839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easy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E2C4D1C-6846-6958-3A2E-91D804206908}"/>
              </a:ext>
            </a:extLst>
          </p:cNvPr>
          <p:cNvSpPr/>
          <p:nvPr/>
        </p:nvSpPr>
        <p:spPr>
          <a:xfrm>
            <a:off x="5473833" y="314383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hard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068A2E3B-B13E-08C2-FAE5-C625B41FCE66}"/>
              </a:ext>
            </a:extLst>
          </p:cNvPr>
          <p:cNvSpPr/>
          <p:nvPr/>
        </p:nvSpPr>
        <p:spPr>
          <a:xfrm>
            <a:off x="1206631" y="537329"/>
            <a:ext cx="892403" cy="493854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    	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Impact of change                        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25922F89-442E-3D24-65A1-6083CF83AD1E}"/>
              </a:ext>
            </a:extLst>
          </p:cNvPr>
          <p:cNvSpPr/>
          <p:nvPr/>
        </p:nvSpPr>
        <p:spPr>
          <a:xfrm>
            <a:off x="2545237" y="6042581"/>
            <a:ext cx="5596381" cy="641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Easy	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Ease of implementation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Hard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F04DDA-4DC3-2195-E7FE-3C05725A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271" y="2582944"/>
            <a:ext cx="5608486" cy="29835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35CAFF-0B26-6039-2D3B-E6F71022791D}"/>
              </a:ext>
            </a:extLst>
          </p:cNvPr>
          <p:cNvSpPr txBox="1"/>
          <p:nvPr/>
        </p:nvSpPr>
        <p:spPr>
          <a:xfrm>
            <a:off x="8479271" y="1102341"/>
            <a:ext cx="3473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6"/>
                </a:solidFill>
              </a:rPr>
              <a:t>Local communities supporting health and wellbeing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A808BC7-6FA1-9667-4195-E6BBA49E2B8D}"/>
              </a:ext>
            </a:extLst>
          </p:cNvPr>
          <p:cNvCxnSpPr>
            <a:cxnSpLocks/>
          </p:cNvCxnSpPr>
          <p:nvPr/>
        </p:nvCxnSpPr>
        <p:spPr>
          <a:xfrm>
            <a:off x="10124388" y="1659118"/>
            <a:ext cx="933253" cy="141402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540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DD9491CE-B563-13D7-950D-84945AC01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270" y="2582943"/>
            <a:ext cx="5114181" cy="272062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EE64197-2F53-0590-B609-6768FF937D75}"/>
              </a:ext>
            </a:extLst>
          </p:cNvPr>
          <p:cNvSpPr txBox="1"/>
          <p:nvPr/>
        </p:nvSpPr>
        <p:spPr>
          <a:xfrm>
            <a:off x="8616099" y="650449"/>
            <a:ext cx="3346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92D050"/>
                </a:solidFill>
              </a:rPr>
              <a:t>Health and social care services routine support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A594CE-4DB0-D1BD-D021-ED92AC41E137}"/>
              </a:ext>
            </a:extLst>
          </p:cNvPr>
          <p:cNvCxnSpPr>
            <a:cxnSpLocks/>
          </p:cNvCxnSpPr>
          <p:nvPr/>
        </p:nvCxnSpPr>
        <p:spPr>
          <a:xfrm>
            <a:off x="9879291" y="1296780"/>
            <a:ext cx="1106078" cy="2228845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87E4C16-834A-E1B3-3ABA-7F26F058F77A}"/>
              </a:ext>
            </a:extLst>
          </p:cNvPr>
          <p:cNvSpPr/>
          <p:nvPr/>
        </p:nvSpPr>
        <p:spPr>
          <a:xfrm>
            <a:off x="2545237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easy to implement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D157A14-3831-02DD-0BF7-0CA217F016D7}"/>
              </a:ext>
            </a:extLst>
          </p:cNvPr>
          <p:cNvSpPr/>
          <p:nvPr/>
        </p:nvSpPr>
        <p:spPr>
          <a:xfrm>
            <a:off x="5473834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hard to do</a:t>
            </a: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F131EA7-AC11-80A2-9A8A-537D3D1293F7}"/>
              </a:ext>
            </a:extLst>
          </p:cNvPr>
          <p:cNvSpPr/>
          <p:nvPr/>
        </p:nvSpPr>
        <p:spPr>
          <a:xfrm>
            <a:off x="2545237" y="3143839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easy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32233C2A-CFFD-DDA9-544A-63CA59F37AF5}"/>
              </a:ext>
            </a:extLst>
          </p:cNvPr>
          <p:cNvSpPr/>
          <p:nvPr/>
        </p:nvSpPr>
        <p:spPr>
          <a:xfrm>
            <a:off x="5473833" y="314383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hard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Arrow: Up 29">
            <a:extLst>
              <a:ext uri="{FF2B5EF4-FFF2-40B4-BE49-F238E27FC236}">
                <a16:creationId xmlns:a16="http://schemas.microsoft.com/office/drawing/2014/main" id="{2290E38E-AFFD-D5C3-2E57-FEEB10F3A087}"/>
              </a:ext>
            </a:extLst>
          </p:cNvPr>
          <p:cNvSpPr/>
          <p:nvPr/>
        </p:nvSpPr>
        <p:spPr>
          <a:xfrm>
            <a:off x="1206631" y="537329"/>
            <a:ext cx="892403" cy="493854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    	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Impact of change                        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FE0BFDC6-6F53-D519-DFBE-7524D38D2898}"/>
              </a:ext>
            </a:extLst>
          </p:cNvPr>
          <p:cNvSpPr/>
          <p:nvPr/>
        </p:nvSpPr>
        <p:spPr>
          <a:xfrm>
            <a:off x="2545237" y="6042581"/>
            <a:ext cx="5596381" cy="641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Easy	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Ease of implementation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Hard</a:t>
            </a:r>
          </a:p>
        </p:txBody>
      </p:sp>
    </p:spTree>
    <p:extLst>
      <p:ext uri="{BB962C8B-B14F-4D97-AF65-F5344CB8AC3E}">
        <p14:creationId xmlns:p14="http://schemas.microsoft.com/office/powerpoint/2010/main" val="1675913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86582-E2B7-BBA6-782C-CA2C48B8D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D78CC7F-EB43-67D5-8E28-79067BE44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270" y="2582943"/>
            <a:ext cx="6148955" cy="3271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666424-D2FE-611F-ECCB-C691B9D56EA7}"/>
              </a:ext>
            </a:extLst>
          </p:cNvPr>
          <p:cNvSpPr txBox="1"/>
          <p:nvPr/>
        </p:nvSpPr>
        <p:spPr>
          <a:xfrm>
            <a:off x="8634953" y="631596"/>
            <a:ext cx="3261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2"/>
                </a:solidFill>
              </a:rPr>
              <a:t>Multi-professional working, need of increased support, not in crisis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ABEADE0-7E16-D96C-D270-38483154B0F0}"/>
              </a:ext>
            </a:extLst>
          </p:cNvPr>
          <p:cNvCxnSpPr>
            <a:cxnSpLocks/>
          </p:cNvCxnSpPr>
          <p:nvPr/>
        </p:nvCxnSpPr>
        <p:spPr>
          <a:xfrm>
            <a:off x="10124388" y="1659118"/>
            <a:ext cx="1055802" cy="2281286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CF43AD-65F9-1FD0-EEBF-CED99F32D9AE}"/>
              </a:ext>
            </a:extLst>
          </p:cNvPr>
          <p:cNvSpPr/>
          <p:nvPr/>
        </p:nvSpPr>
        <p:spPr>
          <a:xfrm>
            <a:off x="2545237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easy to implement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FC93CEA-15D1-43D6-7D4E-F0AF6C9E4C43}"/>
              </a:ext>
            </a:extLst>
          </p:cNvPr>
          <p:cNvSpPr/>
          <p:nvPr/>
        </p:nvSpPr>
        <p:spPr>
          <a:xfrm>
            <a:off x="5473834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hard to do</a:t>
            </a: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A90C05-9F1E-B746-2EC4-05936A80510B}"/>
              </a:ext>
            </a:extLst>
          </p:cNvPr>
          <p:cNvSpPr/>
          <p:nvPr/>
        </p:nvSpPr>
        <p:spPr>
          <a:xfrm>
            <a:off x="2545237" y="3143839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easy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07280F6-62B2-1BA3-CC71-0EA142F62A6F}"/>
              </a:ext>
            </a:extLst>
          </p:cNvPr>
          <p:cNvSpPr/>
          <p:nvPr/>
        </p:nvSpPr>
        <p:spPr>
          <a:xfrm>
            <a:off x="5473833" y="314383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hard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5E66118A-9402-6698-8777-EB2B50A843B3}"/>
              </a:ext>
            </a:extLst>
          </p:cNvPr>
          <p:cNvSpPr/>
          <p:nvPr/>
        </p:nvSpPr>
        <p:spPr>
          <a:xfrm>
            <a:off x="1206631" y="537329"/>
            <a:ext cx="892403" cy="493854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    	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Impact of change                        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DBA3285F-0FE7-C5C4-7991-DDB054C39A41}"/>
              </a:ext>
            </a:extLst>
          </p:cNvPr>
          <p:cNvSpPr/>
          <p:nvPr/>
        </p:nvSpPr>
        <p:spPr>
          <a:xfrm>
            <a:off x="2545237" y="6042581"/>
            <a:ext cx="5596381" cy="641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Easy	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Ease of implementation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Hard</a:t>
            </a:r>
          </a:p>
        </p:txBody>
      </p:sp>
    </p:spTree>
    <p:extLst>
      <p:ext uri="{BB962C8B-B14F-4D97-AF65-F5344CB8AC3E}">
        <p14:creationId xmlns:p14="http://schemas.microsoft.com/office/powerpoint/2010/main" val="2675863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961F4-4A7D-4CC2-7B8B-E54DAB4BE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404AD47-B5B6-974B-8B29-E4D89FADC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270" y="2582943"/>
            <a:ext cx="6042635" cy="321454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09999991-013D-4D68-C153-FE6EF85C2CCB}"/>
              </a:ext>
            </a:extLst>
          </p:cNvPr>
          <p:cNvCxnSpPr>
            <a:cxnSpLocks/>
          </p:cNvCxnSpPr>
          <p:nvPr/>
        </p:nvCxnSpPr>
        <p:spPr>
          <a:xfrm>
            <a:off x="10124388" y="1659118"/>
            <a:ext cx="1102936" cy="279976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841CEA1-F388-9D10-9DAE-8890F81DA4B8}"/>
              </a:ext>
            </a:extLst>
          </p:cNvPr>
          <p:cNvSpPr txBox="1"/>
          <p:nvPr/>
        </p:nvSpPr>
        <p:spPr>
          <a:xfrm>
            <a:off x="8634953" y="631596"/>
            <a:ext cx="3261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FF0000"/>
                </a:solidFill>
              </a:rPr>
              <a:t>Enhanced community care – complex needs and/or at risk of crisis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9202C0C-CFA2-A805-560D-F0772B7754F3}"/>
              </a:ext>
            </a:extLst>
          </p:cNvPr>
          <p:cNvSpPr/>
          <p:nvPr/>
        </p:nvSpPr>
        <p:spPr>
          <a:xfrm>
            <a:off x="2545237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easy to implement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1F60260-6A3B-42A4-7DFD-9CBA11834661}"/>
              </a:ext>
            </a:extLst>
          </p:cNvPr>
          <p:cNvSpPr/>
          <p:nvPr/>
        </p:nvSpPr>
        <p:spPr>
          <a:xfrm>
            <a:off x="5473834" y="53732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High impact, hard to do</a:t>
            </a: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lang="en-GB" sz="1600" dirty="0">
              <a:solidFill>
                <a:prstClr val="black"/>
              </a:solidFill>
              <a:latin typeface="Aptos" panose="02110004020202020204"/>
            </a:endParaRPr>
          </a:p>
          <a:p>
            <a:pPr algn="ctr"/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FC3719-06E7-C444-41CF-CE93DE708F78}"/>
              </a:ext>
            </a:extLst>
          </p:cNvPr>
          <p:cNvSpPr/>
          <p:nvPr/>
        </p:nvSpPr>
        <p:spPr>
          <a:xfrm>
            <a:off x="2545237" y="3143839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easy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B49BA9-3208-6920-0F00-332220064A46}"/>
              </a:ext>
            </a:extLst>
          </p:cNvPr>
          <p:cNvSpPr/>
          <p:nvPr/>
        </p:nvSpPr>
        <p:spPr>
          <a:xfrm>
            <a:off x="5473833" y="3143838"/>
            <a:ext cx="2667785" cy="242268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algn="ctr"/>
            <a:r>
              <a:rPr lang="en-GB" sz="1200" dirty="0">
                <a:solidFill>
                  <a:prstClr val="black"/>
                </a:solidFill>
              </a:rPr>
              <a:t>Low impact, hard to do</a:t>
            </a: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algn="ctr"/>
            <a:endParaRPr lang="en-GB" sz="1200" dirty="0">
              <a:solidFill>
                <a:prstClr val="black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Arrow: Up 8">
            <a:extLst>
              <a:ext uri="{FF2B5EF4-FFF2-40B4-BE49-F238E27FC236}">
                <a16:creationId xmlns:a16="http://schemas.microsoft.com/office/drawing/2014/main" id="{DC2DD8B7-0C03-CE84-9520-6441AF17A5FD}"/>
              </a:ext>
            </a:extLst>
          </p:cNvPr>
          <p:cNvSpPr/>
          <p:nvPr/>
        </p:nvSpPr>
        <p:spPr>
          <a:xfrm>
            <a:off x="1206631" y="537329"/>
            <a:ext cx="892403" cy="493854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Low    		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Impact of change                         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High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72ECEED-BA43-7AE3-6AD8-9451DAB3405C}"/>
              </a:ext>
            </a:extLst>
          </p:cNvPr>
          <p:cNvSpPr/>
          <p:nvPr/>
        </p:nvSpPr>
        <p:spPr>
          <a:xfrm>
            <a:off x="2545237" y="6042581"/>
            <a:ext cx="5596381" cy="64102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Easy		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        Ease of implementation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	Hard</a:t>
            </a:r>
          </a:p>
        </p:txBody>
      </p:sp>
    </p:spTree>
    <p:extLst>
      <p:ext uri="{BB962C8B-B14F-4D97-AF65-F5344CB8AC3E}">
        <p14:creationId xmlns:p14="http://schemas.microsoft.com/office/powerpoint/2010/main" val="40899444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602B17-CD16-CD7A-17AB-3E1755792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030D525-D924-8D6E-388D-F3A05B829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34447C-42BD-3711-FD40-DE5F4C3D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0101"/>
          </a:xfrm>
        </p:spPr>
        <p:txBody>
          <a:bodyPr/>
          <a:lstStyle/>
          <a:p>
            <a:r>
              <a:rPr lang="en-GB" b="1" dirty="0">
                <a:solidFill>
                  <a:srgbClr val="440099"/>
                </a:solidFill>
                <a:latin typeface="+mn-lt"/>
              </a:rPr>
              <a:t>What’s Next?</a:t>
            </a:r>
            <a:endParaRPr lang="en-GB" dirty="0">
              <a:solidFill>
                <a:srgbClr val="440099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A177FE-95A6-0075-BAA9-EA4753EE0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735" y="143500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Market Space is now open:</a:t>
            </a:r>
          </a:p>
          <a:p>
            <a:pPr>
              <a:buFontTx/>
              <a:buChar char="-"/>
            </a:pPr>
            <a:r>
              <a:rPr lang="en-GB" dirty="0"/>
              <a:t>First Floor: Starting Well, Ageing Well and Enablers</a:t>
            </a:r>
          </a:p>
          <a:p>
            <a:pPr>
              <a:buFontTx/>
              <a:buChar char="-"/>
            </a:pPr>
            <a:r>
              <a:rPr lang="en-GB" dirty="0"/>
              <a:t>Marble Hall: Living Well and Capital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dirty="0"/>
              <a:t>Lunch served in Foyer and also on the first floor corridor.</a:t>
            </a:r>
          </a:p>
          <a:p>
            <a:pPr marL="0" indent="0">
              <a:buNone/>
            </a:pPr>
            <a:r>
              <a:rPr lang="en-GB" dirty="0"/>
              <a:t>Entertainment by Welsh National Opera</a:t>
            </a:r>
          </a:p>
          <a:p>
            <a:pPr marL="0" indent="0">
              <a:buNone/>
            </a:pPr>
            <a:endParaRPr lang="en-GB" sz="1600" dirty="0"/>
          </a:p>
          <a:p>
            <a:pPr marL="0" indent="0">
              <a:buNone/>
            </a:pPr>
            <a:r>
              <a:rPr lang="en-GB" dirty="0"/>
              <a:t>2.30pm: Q&amp;A and Awards in the Marble Hall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F4CEB5-11D8-3D9E-708A-7C862A478D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07" y="439151"/>
            <a:ext cx="2140462" cy="8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009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BEDF8C-0792-DD42-2DC4-E28AD7AE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What is an Integrated Community Care System?</a:t>
            </a:r>
          </a:p>
        </p:txBody>
      </p:sp>
      <p:pic>
        <p:nvPicPr>
          <p:cNvPr id="4" name="Picture 3" descr="A black background with a red and white circle&#10;&#10;AI-generated content may be incorrect.">
            <a:extLst>
              <a:ext uri="{FF2B5EF4-FFF2-40B4-BE49-F238E27FC236}">
                <a16:creationId xmlns:a16="http://schemas.microsoft.com/office/drawing/2014/main" id="{4216A029-81A7-564B-577B-39D76A4D67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70" b="6534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BEECF7-9B52-1FA0-4975-DC9D5607C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4580785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>
                <a:solidFill>
                  <a:schemeClr val="tx2"/>
                </a:solidFill>
              </a:rPr>
              <a:t>Rhian Matthews, WG Professional Advisor Frailty and Integration </a:t>
            </a:r>
          </a:p>
        </p:txBody>
      </p:sp>
    </p:spTree>
    <p:extLst>
      <p:ext uri="{BB962C8B-B14F-4D97-AF65-F5344CB8AC3E}">
        <p14:creationId xmlns:p14="http://schemas.microsoft.com/office/powerpoint/2010/main" val="3181858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140007-FFF4-4761-2A9A-BDD7969C56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49811" y="308823"/>
            <a:ext cx="2696737" cy="3120177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DCFAD0-4F0F-3C79-2174-84CC6109F6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39261" y="656940"/>
            <a:ext cx="5907181" cy="1941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A Case for Change</a:t>
            </a:r>
          </a:p>
          <a:p>
            <a:r>
              <a:rPr lang="en-GB" sz="2400" dirty="0"/>
              <a:t>Improved Outcomes for Population </a:t>
            </a:r>
          </a:p>
          <a:p>
            <a:r>
              <a:rPr lang="en-GB" sz="2400" dirty="0"/>
              <a:t>Health and Social Care System Resilience</a:t>
            </a:r>
          </a:p>
          <a:p>
            <a:r>
              <a:rPr lang="en-GB" sz="2400" dirty="0"/>
              <a:t>‘Integration’ 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086DB20-7F73-96FB-4090-BB96477E00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7160" y="0"/>
            <a:ext cx="1734839" cy="2337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5DDCA5C5-CB7C-4C65-E8F3-2753AF78C7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02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BEB28E-B4AF-4950-04FA-C56B81F68E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12" y="3867017"/>
            <a:ext cx="2696736" cy="2682160"/>
          </a:xfrm>
          <a:prstGeom prst="rect">
            <a:avLst/>
          </a:prstGeom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2349CDD-784E-955C-50B3-673E50868349}"/>
              </a:ext>
            </a:extLst>
          </p:cNvPr>
          <p:cNvSpPr txBox="1">
            <a:spLocks/>
          </p:cNvSpPr>
          <p:nvPr/>
        </p:nvSpPr>
        <p:spPr>
          <a:xfrm>
            <a:off x="3939260" y="3867017"/>
            <a:ext cx="5907181" cy="19412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BC7EFE-A17D-8D87-F6C1-ED868168B2F2}"/>
              </a:ext>
            </a:extLst>
          </p:cNvPr>
          <p:cNvSpPr txBox="1"/>
          <p:nvPr/>
        </p:nvSpPr>
        <p:spPr>
          <a:xfrm>
            <a:off x="3939260" y="2852505"/>
            <a:ext cx="785224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Integrated Community System </a:t>
            </a:r>
            <a:r>
              <a:rPr lang="en-GB" sz="2400" b="1" dirty="0"/>
              <a:t>OR</a:t>
            </a:r>
            <a:r>
              <a:rPr lang="en-GB" sz="2400" dirty="0"/>
              <a:t> Integrated Community </a:t>
            </a:r>
            <a:r>
              <a:rPr lang="en-GB" sz="2400" b="1" dirty="0"/>
              <a:t>Care</a:t>
            </a:r>
            <a:r>
              <a:rPr lang="en-GB" sz="2400" dirty="0"/>
              <a:t> System?</a:t>
            </a:r>
          </a:p>
          <a:p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Asset not Deficit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Do with not Do For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From Reactive to Preventative and Proactive (Early Intervention)</a:t>
            </a:r>
          </a:p>
          <a:p>
            <a:endParaRPr lang="en-GB" sz="2400" dirty="0"/>
          </a:p>
          <a:p>
            <a:r>
              <a:rPr lang="en-GB" sz="2400" dirty="0"/>
              <a:t>…Effective Population Health Management </a:t>
            </a:r>
          </a:p>
        </p:txBody>
      </p:sp>
    </p:spTree>
    <p:extLst>
      <p:ext uri="{BB962C8B-B14F-4D97-AF65-F5344CB8AC3E}">
        <p14:creationId xmlns:p14="http://schemas.microsoft.com/office/powerpoint/2010/main" val="75829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8E9559-F0AE-46D9-8248-774399638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673" y="2426941"/>
            <a:ext cx="6401581" cy="4350275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3D968F1D-8524-6086-6162-184E1AE9C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43199" y="718457"/>
            <a:ext cx="5798362" cy="30560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75DC70A9-459B-B30F-1728-8B0B16B5F1A2}"/>
              </a:ext>
            </a:extLst>
          </p:cNvPr>
          <p:cNvSpPr/>
          <p:nvPr/>
        </p:nvSpPr>
        <p:spPr>
          <a:xfrm>
            <a:off x="4475748" y="4441372"/>
            <a:ext cx="1237534" cy="79064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C1EB2B-0621-DA10-5BFE-ED6D16AE548C}"/>
              </a:ext>
            </a:extLst>
          </p:cNvPr>
          <p:cNvSpPr txBox="1"/>
          <p:nvPr/>
        </p:nvSpPr>
        <p:spPr>
          <a:xfrm>
            <a:off x="288758" y="192505"/>
            <a:ext cx="9570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ptos" panose="020B0004020202020204" pitchFamily="34" charset="0"/>
              </a:rPr>
              <a:t>The emerging national model</a:t>
            </a:r>
          </a:p>
        </p:txBody>
      </p:sp>
    </p:spTree>
    <p:extLst>
      <p:ext uri="{BB962C8B-B14F-4D97-AF65-F5344CB8AC3E}">
        <p14:creationId xmlns:p14="http://schemas.microsoft.com/office/powerpoint/2010/main" val="4081340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5DBFD9-2798-700A-919D-5158A1C52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1746C-12BF-F256-67D1-16A966E7C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>
                <a:solidFill>
                  <a:schemeClr val="tx2"/>
                </a:solidFill>
              </a:rPr>
              <a:t>Why Bother?</a:t>
            </a:r>
          </a:p>
        </p:txBody>
      </p:sp>
      <p:pic>
        <p:nvPicPr>
          <p:cNvPr id="3" name="Picture 2" descr="A black background with a red and white circle&#10;&#10;AI-generated content may be incorrect.">
            <a:extLst>
              <a:ext uri="{FF2B5EF4-FFF2-40B4-BE49-F238E27FC236}">
                <a16:creationId xmlns:a16="http://schemas.microsoft.com/office/drawing/2014/main" id="{8A7E307C-2A01-CE5D-9406-C7D6A37B11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" b="6534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4AFCD5-8E60-A4D2-B0D7-6EACE72BE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4580785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70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2C7BFF75-495D-968C-573F-9F4DC5827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b="8839"/>
          <a:stretch/>
        </p:blipFill>
        <p:spPr bwMode="auto">
          <a:xfrm>
            <a:off x="20" y="1281"/>
            <a:ext cx="12188952" cy="76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5614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06761F-D02D-9ECD-1B51-5303FCDEA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09AB3CF-5692-9226-4E79-E08974CEB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051B7F-3FF8-2B59-CB4C-CE023043B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116529"/>
            <a:ext cx="10592174" cy="10006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chemeClr val="tx2"/>
                </a:solidFill>
              </a:rPr>
              <a:t>What problem are we trying to solve?</a:t>
            </a:r>
          </a:p>
        </p:txBody>
      </p:sp>
      <p:pic>
        <p:nvPicPr>
          <p:cNvPr id="3" name="Picture 2" descr="A black background with a red and white circle&#10;&#10;AI-generated content may be incorrect.">
            <a:extLst>
              <a:ext uri="{FF2B5EF4-FFF2-40B4-BE49-F238E27FC236}">
                <a16:creationId xmlns:a16="http://schemas.microsoft.com/office/drawing/2014/main" id="{CCF039BD-1A04-98BF-96DD-C7DE76DBD7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0" b="6534"/>
          <a:stretch>
            <a:fillRect/>
          </a:stretch>
        </p:blipFill>
        <p:spPr>
          <a:xfrm>
            <a:off x="-1" y="10"/>
            <a:ext cx="12192001" cy="4201449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BF79EE1-26B4-DE1B-A56F-8B28B9331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3" name="Freeform: Shape 12">
              <a:extLst>
                <a:ext uri="{FF2B5EF4-FFF2-40B4-BE49-F238E27FC236}">
                  <a16:creationId xmlns:a16="http://schemas.microsoft.com/office/drawing/2014/main" id="{458F8D61-2AE9-F6F3-481D-10EEC6866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C235A3-218B-0F80-07D5-C721598AFD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682E84E4-4B69-9462-1CA6-33FB014AFE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73E920-A09F-2F58-E36A-387D962A46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7E5F66-0C12-088D-E801-3D9DED9A7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4672" y="4580785"/>
            <a:ext cx="9416898" cy="484374"/>
          </a:xfrm>
        </p:spPr>
        <p:txBody>
          <a:bodyPr vert="horz" lIns="91440" tIns="45720" rIns="91440" bIns="45720" rtlCol="0" anchor="b">
            <a:normAutofit/>
          </a:bodyPr>
          <a:lstStyle/>
          <a:p>
            <a:endParaRPr lang="en-US" sz="20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4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6B763-00B7-38B7-8A68-F7942CA18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0555"/>
          </a:xfrm>
        </p:spPr>
        <p:txBody>
          <a:bodyPr>
            <a:no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Aptos" panose="020B0004020202020204" pitchFamily="34" charset="0"/>
              </a:rPr>
              <a:t>Mid-Year Population Estimates: 2011 to 2021 v 2021 to 2023 (Core Cities)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ADD0C6-B753-B442-10E3-2DF410F109B2}"/>
              </a:ext>
            </a:extLst>
          </p:cNvPr>
          <p:cNvSpPr txBox="1"/>
          <p:nvPr/>
        </p:nvSpPr>
        <p:spPr>
          <a:xfrm>
            <a:off x="7863840" y="6362070"/>
            <a:ext cx="34899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Source: Mid-Year Estimates, 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D76A4-DC13-795D-F69C-50DE4AE042AC}"/>
              </a:ext>
            </a:extLst>
          </p:cNvPr>
          <p:cNvSpPr txBox="1"/>
          <p:nvPr/>
        </p:nvSpPr>
        <p:spPr>
          <a:xfrm>
            <a:off x="838200" y="995679"/>
            <a:ext cx="108864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Between mid-2011 and mid-2021, Cardiff’s population is estimated to have increased by 4.2% (around 14k people), one of the slowest growth rates across the core cities in England &amp; Wales.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In contrast, its population has increased by 6.6% (around 24k people) in just two years since mid-2021, comfortably the fastest growth rate across the core cities and second only to the City of London across the whole of England &amp; Wales.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2651B1A-4FD3-43B6-9426-C4F12E72C090}"/>
              </a:ext>
            </a:extLst>
          </p:cNvPr>
          <p:cNvGraphicFramePr>
            <a:graphicFrameLocks/>
          </p:cNvGraphicFramePr>
          <p:nvPr/>
        </p:nvGraphicFramePr>
        <p:xfrm>
          <a:off x="838200" y="2312908"/>
          <a:ext cx="5205678" cy="366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C5265E9-928C-4B72-A61E-1980C9E1E71B}"/>
              </a:ext>
            </a:extLst>
          </p:cNvPr>
          <p:cNvGraphicFramePr>
            <a:graphicFrameLocks/>
          </p:cNvGraphicFramePr>
          <p:nvPr/>
        </p:nvGraphicFramePr>
        <p:xfrm>
          <a:off x="6632178" y="2312908"/>
          <a:ext cx="5226844" cy="36139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058600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2_Office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Shaping-Our-Future-Wellbeing-Powerpoint-Template-Wyn-Sam-Cery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ustom Design">
  <a:themeElements>
    <a:clrScheme name="Executive_01">
      <a:dk1>
        <a:srgbClr val="325486"/>
      </a:dk1>
      <a:lt1>
        <a:sysClr val="window" lastClr="FFFFFF"/>
      </a:lt1>
      <a:dk2>
        <a:srgbClr val="44546A"/>
      </a:dk2>
      <a:lt2>
        <a:srgbClr val="E7E6E6"/>
      </a:lt2>
      <a:accent1>
        <a:srgbClr val="28B8CE"/>
      </a:accent1>
      <a:accent2>
        <a:srgbClr val="FAC403"/>
      </a:accent2>
      <a:accent3>
        <a:srgbClr val="E03882"/>
      </a:accent3>
      <a:accent4>
        <a:srgbClr val="4FBAAB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Verdana Pro SemiBol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HS Wales Executive template.potx" id="{45E48A4E-9554-4AE6-A6DC-07D2055DF8A0}" vid="{7CD0DD89-9F4B-43DF-8CF0-0770B47F73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71C29CF773AA40A26A0A87F9F14545" ma:contentTypeVersion="13" ma:contentTypeDescription="Create a new document." ma:contentTypeScope="" ma:versionID="867f4ad22f23fa7951ce3b4dae1bb9fe">
  <xsd:schema xmlns:xsd="http://www.w3.org/2001/XMLSchema" xmlns:xs="http://www.w3.org/2001/XMLSchema" xmlns:p="http://schemas.microsoft.com/office/2006/metadata/properties" xmlns:ns2="e597d3f3-23c1-4ded-9714-ef80b2c05f05" xmlns:ns3="61d3cd9c-7208-4037-8814-cd3436a9cc04" targetNamespace="http://schemas.microsoft.com/office/2006/metadata/properties" ma:root="true" ma:fieldsID="d47daa7a3aa345562215aba681123036" ns2:_="" ns3:_="">
    <xsd:import namespace="e597d3f3-23c1-4ded-9714-ef80b2c05f05"/>
    <xsd:import namespace="61d3cd9c-7208-4037-8814-cd3436a9cc0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FINAL_x003f_" minOccurs="0"/>
                <xsd:element ref="ns2:Update_x002f_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97d3f3-23c1-4ded-9714-ef80b2c05f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cefaef41-70dc-4075-804e-d4e4dbdaeee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FINAL_x003f_" ma:index="19" nillable="true" ma:displayName="FINAL?" ma:format="Dropdown" ma:internalName="FINAL_x003f_">
      <xsd:simpleType>
        <xsd:restriction base="dms:Text">
          <xsd:maxLength value="255"/>
        </xsd:restriction>
      </xsd:simpleType>
    </xsd:element>
    <xsd:element name="Update_x002f_Action" ma:index="20" nillable="true" ma:displayName="Update/Action" ma:format="Dropdown" ma:internalName="Update_x002f_Action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3cd9c-7208-4037-8814-cd3436a9cc0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496315e-4dc6-4264-a902-ec7c83d2348c}" ma:internalName="TaxCatchAll" ma:showField="CatchAllData" ma:web="61d3cd9c-7208-4037-8814-cd3436a9cc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597d3f3-23c1-4ded-9714-ef80b2c05f05">
      <Terms xmlns="http://schemas.microsoft.com/office/infopath/2007/PartnerControls"/>
    </lcf76f155ced4ddcb4097134ff3c332f>
    <FINAL_x003f_ xmlns="e597d3f3-23c1-4ded-9714-ef80b2c05f05" xsi:nil="true"/>
    <Update_x002f_Action xmlns="e597d3f3-23c1-4ded-9714-ef80b2c05f05" xsi:nil="true"/>
    <TaxCatchAll xmlns="61d3cd9c-7208-4037-8814-cd3436a9cc04" xsi:nil="true"/>
  </documentManagement>
</p:properties>
</file>

<file path=customXml/itemProps1.xml><?xml version="1.0" encoding="utf-8"?>
<ds:datastoreItem xmlns:ds="http://schemas.openxmlformats.org/officeDocument/2006/customXml" ds:itemID="{EE760FAD-0A94-48C1-95DC-F37686873A6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97d3f3-23c1-4ded-9714-ef80b2c05f05"/>
    <ds:schemaRef ds:uri="61d3cd9c-7208-4037-8814-cd3436a9cc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9E6A327-4EFD-40E2-820D-480FE9CBBBD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119860B-ABB3-40A0-8DA0-38CC253F75C4}">
  <ds:schemaRefs>
    <ds:schemaRef ds:uri="http://www.w3.org/XML/1998/namespace"/>
    <ds:schemaRef ds:uri="e597d3f3-23c1-4ded-9714-ef80b2c05f05"/>
    <ds:schemaRef ds:uri="61d3cd9c-7208-4037-8814-cd3436a9cc04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1437</Words>
  <Application>Microsoft Office PowerPoint</Application>
  <PresentationFormat>Widescreen</PresentationFormat>
  <Paragraphs>455</Paragraphs>
  <Slides>27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3" baseType="lpstr">
      <vt:lpstr>Aller Light</vt:lpstr>
      <vt:lpstr>Aptos</vt:lpstr>
      <vt:lpstr>Aptos Display</vt:lpstr>
      <vt:lpstr>Arial</vt:lpstr>
      <vt:lpstr>Calibri</vt:lpstr>
      <vt:lpstr>Calibri Light</vt:lpstr>
      <vt:lpstr>Nourd</vt:lpstr>
      <vt:lpstr>Nourd Heavy</vt:lpstr>
      <vt:lpstr>Verdana</vt:lpstr>
      <vt:lpstr>Verdana Pro SemiBold</vt:lpstr>
      <vt:lpstr>Wingdings</vt:lpstr>
      <vt:lpstr>Office Theme</vt:lpstr>
      <vt:lpstr>2_Office Theme</vt:lpstr>
      <vt:lpstr>Shaping-Our-Future-Wellbeing-Powerpoint-Template-Wyn-Sam-Cerys</vt:lpstr>
      <vt:lpstr>Office Theme</vt:lpstr>
      <vt:lpstr>1_Custom Design</vt:lpstr>
      <vt:lpstr>Cardiff and Vale Regional Partnership Board Conference 16th May 2025</vt:lpstr>
      <vt:lpstr>Workshop agenda Council Chamber</vt:lpstr>
      <vt:lpstr>What is an Integrated Community Care System?</vt:lpstr>
      <vt:lpstr>PowerPoint Presentation</vt:lpstr>
      <vt:lpstr>PowerPoint Presentation</vt:lpstr>
      <vt:lpstr>Why Bother?</vt:lpstr>
      <vt:lpstr>PowerPoint Presentation</vt:lpstr>
      <vt:lpstr>What problem are we trying to solve?</vt:lpstr>
      <vt:lpstr>Mid-Year Population Estimates: 2011 to 2021 v 2021 to 2023 (Core Cities)</vt:lpstr>
      <vt:lpstr>PowerPoint Presentation</vt:lpstr>
      <vt:lpstr>PowerPoint Presentation</vt:lpstr>
      <vt:lpstr>Integrated Community System Approach for Adults with Complex Needs  Carmarthenshire</vt:lpstr>
      <vt:lpstr>Carmarthenshire</vt:lpstr>
      <vt:lpstr>Population Outcome? </vt:lpstr>
      <vt:lpstr>PowerPoint Presentation</vt:lpstr>
      <vt:lpstr>PowerPoint Presentation</vt:lpstr>
      <vt:lpstr>The approach in Cardiff and Vale</vt:lpstr>
      <vt:lpstr>Our journey</vt:lpstr>
      <vt:lpstr>PowerPoint Presentation</vt:lpstr>
      <vt:lpstr>Unlocking delivery: ICCS Phase 1</vt:lpstr>
      <vt:lpstr>We're not in Kansas anymore Toto...</vt:lpstr>
      <vt:lpstr>Your turn</vt:lpstr>
      <vt:lpstr>PowerPoint Presentation</vt:lpstr>
      <vt:lpstr>PowerPoint Presentation</vt:lpstr>
      <vt:lpstr>PowerPoint Presentation</vt:lpstr>
      <vt:lpstr>PowerPoint Presentation</vt:lpstr>
      <vt:lpstr>What’s Next?</vt:lpstr>
    </vt:vector>
  </TitlesOfParts>
  <Company>CardiffandVale UHB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 Doman (Cardiff and Vale UHB - Ihsc Partnership)</dc:creator>
  <cp:lastModifiedBy>Cath Doman (Cardiff and Vale UHB - Ihsc Partnership)</cp:lastModifiedBy>
  <cp:revision>219</cp:revision>
  <dcterms:created xsi:type="dcterms:W3CDTF">2025-05-07T13:21:43Z</dcterms:created>
  <dcterms:modified xsi:type="dcterms:W3CDTF">2025-05-15T16:53:27Z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0x0101004B71C29CF773AA40A26A0A87F9F14545</vt:lpwstr>
  </property>
  <property fmtid="{D5CDD505-2E9C-101B-9397-08002B2CF9AE}" pid="3" name="MediaServiceImageTags">
    <vt:lpwstr/>
  </property>
</Properties>
</file>